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Open Sans" panose="020B0606030504020204" pitchFamily="34" charset="0"/>
      <p:regular r:id="rId24"/>
      <p:bold r:id="rId25"/>
      <p:italic r:id="rId26"/>
      <p:boldItalic r:id="rId27"/>
    </p:embeddedFont>
    <p:embeddedFont>
      <p:font typeface="Open Sans Bold" panose="020B0806030504020204" charset="0"/>
      <p:regular r:id="rId28"/>
    </p:embeddedFont>
    <p:embeddedFont>
      <p:font typeface="Open Sans Hebrew" panose="020B0604020202020204" charset="-79"/>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4346" autoAdjust="0"/>
  </p:normalViewPr>
  <p:slideViewPr>
    <p:cSldViewPr>
      <p:cViewPr varScale="1">
        <p:scale>
          <a:sx n="50" d="100"/>
          <a:sy n="50" d="100"/>
        </p:scale>
        <p:origin x="138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Ibu YANI PARTI ASTUTI, </a:t>
            </a:r>
            <a:r>
              <a:rPr lang="en-US" dirty="0" err="1"/>
              <a:t>S.Si</a:t>
            </a:r>
            <a:r>
              <a:rPr lang="en-US" dirty="0"/>
              <a:t>, </a:t>
            </a:r>
            <a:r>
              <a:rPr lang="en-US" dirty="0" err="1"/>
              <a:t>M.Kom</a:t>
            </a:r>
            <a:endParaRPr lang="en-US" dirty="0"/>
          </a:p>
          <a:p>
            <a:r>
              <a:rPr lang="en-US" dirty="0" err="1"/>
              <a:t>Selaku</a:t>
            </a:r>
            <a:r>
              <a:rPr lang="en-US" dirty="0"/>
              <a:t> </a:t>
            </a:r>
            <a:r>
              <a:rPr lang="en-US" dirty="0" err="1"/>
              <a:t>Ketua</a:t>
            </a:r>
            <a:r>
              <a:rPr lang="en-US" dirty="0"/>
              <a:t> Dosen </a:t>
            </a:r>
            <a:r>
              <a:rPr lang="en-US" dirty="0" err="1"/>
              <a:t>Penguji</a:t>
            </a:r>
            <a:endParaRPr lang="en-US" dirty="0"/>
          </a:p>
          <a:p>
            <a:endParaRPr lang="en-US" dirty="0"/>
          </a:p>
          <a:p>
            <a:r>
              <a:rPr lang="en-US" dirty="0"/>
              <a:t>Bapak JUNTA ZENIARJA, </a:t>
            </a:r>
            <a:r>
              <a:rPr lang="en-US" dirty="0" err="1"/>
              <a:t>M.Kom</a:t>
            </a:r>
            <a:endParaRPr lang="en-US" dirty="0"/>
          </a:p>
          <a:p>
            <a:r>
              <a:rPr lang="en-US" dirty="0" err="1"/>
              <a:t>Selaku</a:t>
            </a:r>
            <a:r>
              <a:rPr lang="en-US" dirty="0"/>
              <a:t> Dosen </a:t>
            </a:r>
            <a:r>
              <a:rPr lang="en-US" dirty="0" err="1"/>
              <a:t>Penguji</a:t>
            </a:r>
            <a:r>
              <a:rPr lang="en-US" dirty="0"/>
              <a:t> 1</a:t>
            </a:r>
          </a:p>
          <a:p>
            <a:endParaRPr lang="en-US" dirty="0"/>
          </a:p>
          <a:p>
            <a:r>
              <a:rPr lang="en-US" dirty="0"/>
              <a:t>Bapak HARUN AL AZIES, </a:t>
            </a:r>
            <a:r>
              <a:rPr lang="en-US" dirty="0" err="1"/>
              <a:t>S.Stat</a:t>
            </a:r>
            <a:r>
              <a:rPr lang="en-US" dirty="0"/>
              <a:t>., </a:t>
            </a:r>
            <a:r>
              <a:rPr lang="en-US" dirty="0" err="1"/>
              <a:t>M.Stat</a:t>
            </a:r>
            <a:r>
              <a:rPr lang="en-US" dirty="0"/>
              <a:t>.</a:t>
            </a:r>
          </a:p>
          <a:p>
            <a:r>
              <a:rPr lang="en-US" dirty="0" err="1"/>
              <a:t>Selaku</a:t>
            </a:r>
            <a:r>
              <a:rPr lang="en-US" dirty="0"/>
              <a:t> Dosen </a:t>
            </a:r>
            <a:r>
              <a:rPr lang="en-US" dirty="0" err="1"/>
              <a:t>Penguji</a:t>
            </a:r>
            <a:r>
              <a:rPr lang="en-US" dirty="0"/>
              <a:t> 2</a:t>
            </a:r>
          </a:p>
          <a:p>
            <a:endParaRPr lang="en-US" dirty="0"/>
          </a:p>
          <a:p>
            <a:r>
              <a:rPr lang="en-US" dirty="0"/>
              <a:t>Dan Bapak ABU SALAM, </a:t>
            </a:r>
            <a:r>
              <a:rPr lang="en-US" dirty="0" err="1"/>
              <a:t>M.Kom</a:t>
            </a:r>
            <a:endParaRPr lang="en-US" dirty="0"/>
          </a:p>
          <a:p>
            <a:r>
              <a:rPr lang="en-US" dirty="0" err="1"/>
              <a:t>Selaku</a:t>
            </a:r>
            <a:r>
              <a:rPr lang="en-US" dirty="0"/>
              <a:t> Dosen </a:t>
            </a:r>
            <a:r>
              <a:rPr lang="en-US" dirty="0" err="1"/>
              <a:t>Pembimbing</a:t>
            </a:r>
            <a:r>
              <a:rPr lang="en-US" dirty="0"/>
              <a:t> </a:t>
            </a:r>
            <a:r>
              <a:rPr lang="en-US" dirty="0" err="1"/>
              <a:t>saya</a:t>
            </a:r>
            <a:endParaRPr lang="en-US" dirty="0"/>
          </a:p>
          <a:p>
            <a:endParaRPr lang="en-US" dirty="0"/>
          </a:p>
          <a:p>
            <a:r>
              <a:rPr lang="en-ID" sz="1200" kern="1200" dirty="0" err="1">
                <a:solidFill>
                  <a:schemeClr val="tx1"/>
                </a:solidFill>
                <a:effectLst/>
                <a:latin typeface="+mn-lt"/>
                <a:ea typeface="+mn-ea"/>
                <a:cs typeface="+mn-cs"/>
              </a:rPr>
              <a:t>Terimakasih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atas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kesempatan</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diberikan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kepada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saya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untuk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melaksanakan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sidang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tugas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akhir</a:t>
            </a:r>
            <a:r>
              <a:rPr lang="en-ID" sz="1200" kern="1200" dirty="0">
                <a:solidFill>
                  <a:schemeClr val="tx1"/>
                </a:solidFill>
                <a:effectLst/>
                <a:latin typeface="+mn-lt"/>
                <a:ea typeface="+mn-ea"/>
                <a:cs typeface="+mn-cs"/>
              </a:rPr>
              <a:t> 2 pada </a:t>
            </a:r>
            <a:r>
              <a:rPr lang="en-ID" sz="1200" kern="1200" dirty="0" err="1">
                <a:solidFill>
                  <a:schemeClr val="tx1"/>
                </a:solidFill>
                <a:effectLst/>
                <a:latin typeface="+mn-lt"/>
                <a:ea typeface="+mn-ea"/>
                <a:cs typeface="+mn-cs"/>
              </a:rPr>
              <a:t>pagi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hari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err="1"/>
              <a:t>Selanjutnya</a:t>
            </a:r>
            <a:r>
              <a:rPr lang="en-US" dirty="0"/>
              <a:t> </a:t>
            </a:r>
            <a:r>
              <a:rPr lang="en-US" dirty="0" err="1"/>
              <a:t>akan</a:t>
            </a:r>
            <a:r>
              <a:rPr lang="en-US" dirty="0"/>
              <a:t> </a:t>
            </a:r>
            <a:r>
              <a:rPr lang="en-US" dirty="0" err="1"/>
              <a:t>dilakukan</a:t>
            </a:r>
            <a:r>
              <a:rPr lang="en-US" dirty="0"/>
              <a:t> </a:t>
            </a:r>
            <a:r>
              <a:rPr lang="en-US" dirty="0" err="1"/>
              <a:t>pemilihan</a:t>
            </a:r>
            <a:r>
              <a:rPr lang="en-US" dirty="0"/>
              <a:t> </a:t>
            </a:r>
            <a:r>
              <a:rPr lang="en-US" dirty="0" err="1"/>
              <a:t>fitur</a:t>
            </a:r>
            <a:r>
              <a:rPr lang="en-US" dirty="0"/>
              <a:t> </a:t>
            </a:r>
            <a:r>
              <a:rPr lang="en-US" dirty="0" err="1"/>
              <a:t>menggunakan</a:t>
            </a:r>
            <a:r>
              <a:rPr lang="en-US" dirty="0"/>
              <a:t> </a:t>
            </a:r>
            <a:r>
              <a:rPr lang="en-US" dirty="0" err="1"/>
              <a:t>metode</a:t>
            </a:r>
            <a:r>
              <a:rPr lang="en-US" dirty="0"/>
              <a:t> Random Forest.</a:t>
            </a:r>
          </a:p>
          <a:p>
            <a:endParaRPr lang="en-US" dirty="0"/>
          </a:p>
          <a:p>
            <a:r>
              <a:rPr lang="en-US" dirty="0"/>
              <a:t>Proses </a:t>
            </a:r>
            <a:r>
              <a:rPr lang="en-US" dirty="0" err="1"/>
              <a:t>deteksi</a:t>
            </a:r>
            <a:r>
              <a:rPr lang="en-US" dirty="0"/>
              <a:t> feature importance berdasarkan data </a:t>
            </a:r>
            <a:r>
              <a:rPr lang="en-US" dirty="0" err="1"/>
              <a:t>latih</a:t>
            </a:r>
            <a:r>
              <a:rPr lang="en-US" dirty="0"/>
              <a:t>.</a:t>
            </a:r>
          </a:p>
          <a:p>
            <a:endParaRPr lang="en-US" dirty="0"/>
          </a:p>
          <a:p>
            <a:r>
              <a:rPr lang="en-US" dirty="0" err="1"/>
              <a:t>Beberapa</a:t>
            </a:r>
            <a:r>
              <a:rPr lang="en-US" dirty="0"/>
              <a:t> </a:t>
            </a:r>
            <a:r>
              <a:rPr lang="en-US" dirty="0" err="1"/>
              <a:t>fitur</a:t>
            </a:r>
            <a:r>
              <a:rPr lang="en-US" dirty="0"/>
              <a:t> yang </a:t>
            </a:r>
            <a:r>
              <a:rPr lang="en-US" dirty="0" err="1"/>
              <a:t>memiliki</a:t>
            </a:r>
            <a:r>
              <a:rPr lang="en-US" dirty="0"/>
              <a:t> </a:t>
            </a:r>
            <a:r>
              <a:rPr lang="en-US" dirty="0" err="1"/>
              <a:t>imortance</a:t>
            </a:r>
            <a:r>
              <a:rPr lang="en-US" dirty="0"/>
              <a:t> </a:t>
            </a:r>
            <a:r>
              <a:rPr lang="en-US" dirty="0" err="1"/>
              <a:t>tinggi</a:t>
            </a:r>
            <a:r>
              <a:rPr lang="en-US" dirty="0"/>
              <a:t> </a:t>
            </a:r>
            <a:r>
              <a:rPr lang="en-US" dirty="0" err="1"/>
              <a:t>akan</a:t>
            </a:r>
            <a:r>
              <a:rPr lang="en-US" dirty="0"/>
              <a:t> </a:t>
            </a:r>
            <a:r>
              <a:rPr lang="en-US" dirty="0" err="1"/>
              <a:t>dipertahankan</a:t>
            </a:r>
            <a:r>
              <a:rPr lang="en-US" dirty="0"/>
              <a:t>, dan </a:t>
            </a:r>
            <a:r>
              <a:rPr lang="en-US" dirty="0" err="1"/>
              <a:t>beberapa</a:t>
            </a:r>
            <a:r>
              <a:rPr lang="en-US" dirty="0"/>
              <a:t> </a:t>
            </a:r>
            <a:r>
              <a:rPr lang="en-US" dirty="0" err="1"/>
              <a:t>fitur</a:t>
            </a:r>
            <a:r>
              <a:rPr lang="en-US" dirty="0"/>
              <a:t> yang </a:t>
            </a:r>
            <a:r>
              <a:rPr lang="en-US" dirty="0" err="1"/>
              <a:t>memiliki</a:t>
            </a:r>
            <a:r>
              <a:rPr lang="en-US" dirty="0"/>
              <a:t> importance </a:t>
            </a:r>
            <a:r>
              <a:rPr lang="en-US" dirty="0" err="1"/>
              <a:t>rendah</a:t>
            </a:r>
            <a:r>
              <a:rPr lang="en-US" dirty="0"/>
              <a:t> </a:t>
            </a:r>
            <a:r>
              <a:rPr lang="en-US" dirty="0" err="1"/>
              <a:t>akan</a:t>
            </a:r>
            <a:r>
              <a:rPr lang="en-US" dirty="0"/>
              <a:t> dihapus </a:t>
            </a:r>
            <a:r>
              <a:rPr lang="en-US" dirty="0" err="1"/>
              <a:t>seperti</a:t>
            </a:r>
            <a:r>
              <a:rPr lang="en-US" dirty="0"/>
              <a:t>:</a:t>
            </a:r>
          </a:p>
          <a:p>
            <a:endParaRPr lang="en-US" dirty="0"/>
          </a:p>
          <a:p>
            <a:r>
              <a:rPr lang="en-US" dirty="0" err="1"/>
              <a:t>Dengan</a:t>
            </a:r>
            <a:r>
              <a:rPr lang="en-US" dirty="0"/>
              <a:t> </a:t>
            </a:r>
            <a:r>
              <a:rPr lang="en-US" dirty="0" err="1"/>
              <a:t>menghapus</a:t>
            </a:r>
            <a:r>
              <a:rPr lang="en-US" dirty="0"/>
              <a:t> </a:t>
            </a:r>
            <a:r>
              <a:rPr lang="en-US" dirty="0" err="1"/>
              <a:t>fitur</a:t>
            </a:r>
            <a:r>
              <a:rPr lang="en-US" dirty="0"/>
              <a:t> yang </a:t>
            </a:r>
            <a:r>
              <a:rPr lang="en-US" dirty="0" err="1"/>
              <a:t>memiliki</a:t>
            </a:r>
            <a:r>
              <a:rPr lang="en-US" dirty="0"/>
              <a:t> importance </a:t>
            </a:r>
            <a:r>
              <a:rPr lang="en-US" dirty="0" err="1"/>
              <a:t>rendah</a:t>
            </a:r>
            <a:r>
              <a:rPr lang="en-US" dirty="0"/>
              <a:t> </a:t>
            </a:r>
            <a:r>
              <a:rPr lang="en-US" dirty="0" err="1"/>
              <a:t>akan</a:t>
            </a:r>
            <a:r>
              <a:rPr lang="en-US" dirty="0"/>
              <a:t> membantu meningkatkan </a:t>
            </a:r>
            <a:r>
              <a:rPr lang="en-US" dirty="0" err="1"/>
              <a:t>efisiensi</a:t>
            </a:r>
            <a:r>
              <a:rPr lang="en-US" dirty="0"/>
              <a:t> model dan </a:t>
            </a:r>
            <a:r>
              <a:rPr lang="en-US" dirty="0" err="1"/>
              <a:t>memastikan</a:t>
            </a:r>
            <a:r>
              <a:rPr lang="en-US" dirty="0"/>
              <a:t> model </a:t>
            </a:r>
            <a:r>
              <a:rPr lang="en-US" dirty="0" err="1"/>
              <a:t>hanya</a:t>
            </a:r>
            <a:r>
              <a:rPr lang="en-US" dirty="0"/>
              <a:t> </a:t>
            </a:r>
            <a:r>
              <a:rPr lang="en-US" dirty="0" err="1"/>
              <a:t>berfokus</a:t>
            </a:r>
            <a:r>
              <a:rPr lang="en-US" dirty="0"/>
              <a:t> pada </a:t>
            </a:r>
            <a:r>
              <a:rPr lang="en-US" dirty="0" err="1"/>
              <a:t>fitur</a:t>
            </a:r>
            <a:r>
              <a:rPr lang="en-US" dirty="0"/>
              <a:t> yang lebih </a:t>
            </a:r>
            <a:r>
              <a:rPr lang="en-US" dirty="0" err="1"/>
              <a:t>relevan</a:t>
            </a:r>
            <a:r>
              <a:rPr lang="en-US" dirty="0"/>
              <a:t> </a:t>
            </a:r>
            <a:r>
              <a:rPr lang="en-US" dirty="0" err="1"/>
              <a:t>terhadap</a:t>
            </a:r>
            <a:r>
              <a:rPr lang="en-US" dirty="0"/>
              <a:t> </a:t>
            </a:r>
            <a:r>
              <a:rPr lang="en-US" dirty="0" err="1"/>
              <a:t>klasifikasi</a:t>
            </a:r>
            <a:r>
              <a:rPr lang="en-US" dirty="0"/>
              <a:t> diabetes.</a:t>
            </a:r>
          </a:p>
          <a:p>
            <a:endParaRPr lang="en-US" dirty="0"/>
          </a:p>
          <a:p>
            <a:r>
              <a:rPr lang="en-US" dirty="0" err="1"/>
              <a:t>Pemilihan</a:t>
            </a:r>
            <a:r>
              <a:rPr lang="en-US" dirty="0"/>
              <a:t> </a:t>
            </a:r>
            <a:r>
              <a:rPr lang="en-US" dirty="0" err="1"/>
              <a:t>fitur</a:t>
            </a:r>
            <a:r>
              <a:rPr lang="en-US" dirty="0"/>
              <a:t> </a:t>
            </a:r>
            <a:r>
              <a:rPr lang="en-US" dirty="0" err="1"/>
              <a:t>akan</a:t>
            </a:r>
            <a:r>
              <a:rPr lang="en-US" dirty="0"/>
              <a:t> </a:t>
            </a:r>
            <a:r>
              <a:rPr lang="en-US" dirty="0" err="1"/>
              <a:t>dilakukan</a:t>
            </a:r>
            <a:r>
              <a:rPr lang="en-US" dirty="0"/>
              <a:t> </a:t>
            </a:r>
            <a:r>
              <a:rPr lang="en-US" dirty="0" err="1"/>
              <a:t>kepada</a:t>
            </a:r>
            <a:r>
              <a:rPr lang="en-US" dirty="0"/>
              <a:t> </a:t>
            </a:r>
            <a:r>
              <a:rPr lang="en-US" dirty="0" err="1"/>
              <a:t>kedua</a:t>
            </a:r>
            <a:r>
              <a:rPr lang="en-US" dirty="0"/>
              <a:t> dataset </a:t>
            </a:r>
            <a:r>
              <a:rPr lang="en-US" dirty="0" err="1"/>
              <a:t>yaitu</a:t>
            </a:r>
            <a:r>
              <a:rPr lang="en-US" dirty="0"/>
              <a:t> data </a:t>
            </a:r>
            <a:r>
              <a:rPr lang="en-US" dirty="0" err="1"/>
              <a:t>latih</a:t>
            </a:r>
            <a:r>
              <a:rPr lang="en-US" dirty="0"/>
              <a:t> dan data uji.</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148579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err="1"/>
              <a:t>Tahap</a:t>
            </a:r>
            <a:r>
              <a:rPr lang="en-US" dirty="0"/>
              <a:t> </a:t>
            </a:r>
            <a:r>
              <a:rPr lang="en-US" dirty="0" err="1"/>
              <a:t>selanjutnya</a:t>
            </a:r>
            <a:r>
              <a:rPr lang="en-US" dirty="0"/>
              <a:t> </a:t>
            </a:r>
            <a:r>
              <a:rPr lang="en-US" dirty="0" err="1"/>
              <a:t>adalah</a:t>
            </a:r>
            <a:r>
              <a:rPr lang="en-US" dirty="0"/>
              <a:t> </a:t>
            </a:r>
            <a:r>
              <a:rPr lang="en-US" dirty="0" err="1"/>
              <a:t>menerapkan</a:t>
            </a:r>
            <a:r>
              <a:rPr lang="en-US" dirty="0"/>
              <a:t> </a:t>
            </a:r>
            <a:r>
              <a:rPr lang="en-US" dirty="0" err="1"/>
              <a:t>metode</a:t>
            </a:r>
            <a:r>
              <a:rPr lang="en-US" dirty="0"/>
              <a:t> </a:t>
            </a:r>
            <a:r>
              <a:rPr lang="en-US" dirty="0" err="1"/>
              <a:t>normalisasi</a:t>
            </a:r>
            <a:r>
              <a:rPr lang="en-US" dirty="0"/>
              <a:t> </a:t>
            </a:r>
            <a:r>
              <a:rPr lang="en-US" dirty="0" err="1"/>
              <a:t>kepada</a:t>
            </a:r>
            <a:r>
              <a:rPr lang="en-US" dirty="0"/>
              <a:t> </a:t>
            </a:r>
            <a:r>
              <a:rPr lang="en-US" dirty="0" err="1"/>
              <a:t>kedua</a:t>
            </a:r>
            <a:r>
              <a:rPr lang="en-US" dirty="0"/>
              <a:t> dataset </a:t>
            </a:r>
            <a:r>
              <a:rPr lang="en-US" dirty="0" err="1"/>
              <a:t>tadi</a:t>
            </a:r>
            <a:r>
              <a:rPr lang="en-US" dirty="0"/>
              <a:t>.</a:t>
            </a:r>
          </a:p>
          <a:p>
            <a:endParaRPr lang="en-US" dirty="0"/>
          </a:p>
          <a:p>
            <a:r>
              <a:rPr lang="en-US" dirty="0"/>
              <a:t>Metode </a:t>
            </a:r>
            <a:r>
              <a:rPr lang="en-US" dirty="0" err="1"/>
              <a:t>normalisasi</a:t>
            </a:r>
            <a:r>
              <a:rPr lang="en-US" dirty="0"/>
              <a:t> yang </a:t>
            </a:r>
            <a:r>
              <a:rPr lang="en-US" dirty="0" err="1"/>
              <a:t>digunakan</a:t>
            </a:r>
            <a:r>
              <a:rPr lang="en-US" dirty="0"/>
              <a:t> </a:t>
            </a:r>
            <a:r>
              <a:rPr lang="en-US" dirty="0" err="1"/>
              <a:t>ada</a:t>
            </a:r>
            <a:r>
              <a:rPr lang="en-US" dirty="0"/>
              <a:t> 3 </a:t>
            </a:r>
            <a:r>
              <a:rPr lang="en-US" dirty="0" err="1"/>
              <a:t>yaitu</a:t>
            </a:r>
            <a:r>
              <a:rPr lang="en-US" dirty="0"/>
              <a:t>:</a:t>
            </a:r>
          </a:p>
          <a:p>
            <a:endParaRPr lang="en-US" dirty="0"/>
          </a:p>
          <a:p>
            <a:r>
              <a:rPr lang="en-US" dirty="0"/>
              <a:t>Penjelasan detail </a:t>
            </a:r>
            <a:r>
              <a:rPr lang="en-US" dirty="0" err="1"/>
              <a:t>mengenai</a:t>
            </a:r>
            <a:r>
              <a:rPr lang="en-US" dirty="0"/>
              <a:t> </a:t>
            </a:r>
            <a:r>
              <a:rPr lang="en-US" dirty="0" err="1"/>
              <a:t>normalisasi</a:t>
            </a:r>
            <a:r>
              <a:rPr lang="en-US" dirty="0"/>
              <a:t> dan </a:t>
            </a:r>
            <a:r>
              <a:rPr lang="en-US" dirty="0" err="1"/>
              <a:t>hasil</a:t>
            </a:r>
            <a:r>
              <a:rPr lang="en-US" dirty="0"/>
              <a:t> </a:t>
            </a:r>
            <a:r>
              <a:rPr lang="en-US" dirty="0" err="1"/>
              <a:t>penerapannya</a:t>
            </a:r>
            <a:r>
              <a:rPr lang="en-US" dirty="0"/>
              <a:t> </a:t>
            </a:r>
            <a:r>
              <a:rPr lang="en-US" dirty="0" err="1"/>
              <a:t>akan</a:t>
            </a:r>
            <a:r>
              <a:rPr lang="en-US" dirty="0"/>
              <a:t> </a:t>
            </a:r>
            <a:r>
              <a:rPr lang="en-US" dirty="0" err="1"/>
              <a:t>dijelaskan</a:t>
            </a:r>
            <a:r>
              <a:rPr lang="en-US" dirty="0"/>
              <a:t> pada slide </a:t>
            </a:r>
            <a:r>
              <a:rPr lang="en-US" dirty="0" err="1"/>
              <a:t>berikut</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73452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4249032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Setelah </a:t>
            </a:r>
            <a:r>
              <a:rPr lang="en-US" dirty="0" err="1"/>
              <a:t>menerapkan</a:t>
            </a:r>
            <a:r>
              <a:rPr lang="en-US" dirty="0"/>
              <a:t> </a:t>
            </a:r>
            <a:r>
              <a:rPr lang="en-US" dirty="0" err="1"/>
              <a:t>normalisasi</a:t>
            </a:r>
            <a:r>
              <a:rPr lang="en-US" dirty="0"/>
              <a:t> </a:t>
            </a:r>
            <a:r>
              <a:rPr lang="en-US" dirty="0" err="1"/>
              <a:t>kepada</a:t>
            </a:r>
            <a:r>
              <a:rPr lang="en-US" dirty="0"/>
              <a:t> dataset </a:t>
            </a:r>
            <a:r>
              <a:rPr lang="en-US" dirty="0" err="1"/>
              <a:t>tersebut</a:t>
            </a:r>
            <a:r>
              <a:rPr lang="en-US" dirty="0"/>
              <a:t>, Langkah </a:t>
            </a:r>
            <a:r>
              <a:rPr lang="en-US" dirty="0" err="1"/>
              <a:t>selanjutnya</a:t>
            </a:r>
            <a:r>
              <a:rPr lang="en-US" dirty="0"/>
              <a:t> </a:t>
            </a:r>
            <a:r>
              <a:rPr lang="en-US" dirty="0" err="1"/>
              <a:t>adalah</a:t>
            </a:r>
            <a:r>
              <a:rPr lang="en-US" dirty="0"/>
              <a:t> </a:t>
            </a:r>
            <a:r>
              <a:rPr lang="en-US" dirty="0" err="1"/>
              <a:t>melatih</a:t>
            </a:r>
            <a:r>
              <a:rPr lang="en-US" dirty="0"/>
              <a:t> model KNN.</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39212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err="1">
                <a:solidFill>
                  <a:schemeClr val="tx1"/>
                </a:solidFill>
                <a:effectLst/>
                <a:latin typeface="+mn-lt"/>
                <a:ea typeface="+mn-ea"/>
                <a:cs typeface="+mn-cs"/>
              </a:rPr>
              <a:t>Setelah</a:t>
            </a:r>
            <a:r>
              <a:rPr lang="en-ID" sz="1200" kern="1200" dirty="0">
                <a:solidFill>
                  <a:schemeClr val="tx1"/>
                </a:solidFill>
                <a:effectLst/>
                <a:latin typeface="+mn-lt"/>
                <a:ea typeface="+mn-ea"/>
                <a:cs typeface="+mn-cs"/>
              </a:rPr>
              <a:t> model KNN </a:t>
            </a:r>
            <a:r>
              <a:rPr lang="en-ID" sz="1200" kern="1200" dirty="0" err="1">
                <a:solidFill>
                  <a:schemeClr val="tx1"/>
                </a:solidFill>
                <a:effectLst/>
                <a:latin typeface="+mn-lt"/>
                <a:ea typeface="+mn-ea"/>
                <a:cs typeface="+mn-cs"/>
              </a:rPr>
              <a:t>sudah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selesai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dilatih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maka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dilakukan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pengujian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untuk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mengevaluasi</a:t>
            </a:r>
            <a:r>
              <a:rPr lang="en-ID" sz="1200" kern="1200" dirty="0">
                <a:solidFill>
                  <a:schemeClr val="tx1"/>
                </a:solidFill>
                <a:effectLst/>
                <a:latin typeface="+mn-lt"/>
                <a:ea typeface="+mn-ea"/>
                <a:cs typeface="+mn-cs"/>
              </a:rPr>
              <a:t> dan </a:t>
            </a:r>
            <a:r>
              <a:rPr lang="en-ID" sz="1200" kern="1200" dirty="0" err="1">
                <a:solidFill>
                  <a:schemeClr val="tx1"/>
                </a:solidFill>
                <a:effectLst/>
                <a:latin typeface="+mn-lt"/>
                <a:ea typeface="+mn-ea"/>
                <a:cs typeface="+mn-cs"/>
              </a:rPr>
              <a:t>menentukan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teknik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normalisasi</a:t>
            </a:r>
            <a:r>
              <a:rPr lang="en-ID" sz="1200" kern="1200" dirty="0">
                <a:solidFill>
                  <a:schemeClr val="tx1"/>
                </a:solidFill>
                <a:effectLst/>
                <a:latin typeface="+mn-lt"/>
                <a:ea typeface="+mn-ea"/>
                <a:cs typeface="+mn-cs"/>
              </a:rPr>
              <a:t> yang paling optimal </a:t>
            </a:r>
            <a:r>
              <a:rPr lang="en-ID" sz="1200" kern="1200" dirty="0" err="1">
                <a:solidFill>
                  <a:schemeClr val="tx1"/>
                </a:solidFill>
                <a:effectLst/>
                <a:latin typeface="+mn-lt"/>
                <a:ea typeface="+mn-ea"/>
                <a:cs typeface="+mn-cs"/>
              </a:rPr>
              <a:t>dalam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meningkatkan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kinerja</a:t>
            </a:r>
            <a:r>
              <a:rPr lang="en-ID" sz="1200" kern="1200" dirty="0">
                <a:solidFill>
                  <a:schemeClr val="tx1"/>
                </a:solidFill>
                <a:effectLst/>
                <a:latin typeface="+mn-lt"/>
                <a:ea typeface="+mn-ea"/>
                <a:cs typeface="+mn-cs"/>
              </a:rPr>
              <a:t> model </a:t>
            </a:r>
            <a:r>
              <a:rPr lang="en-ID" sz="1200" kern="1200" dirty="0" err="1">
                <a:solidFill>
                  <a:schemeClr val="tx1"/>
                </a:solidFill>
                <a:effectLst/>
                <a:latin typeface="+mn-lt"/>
                <a:ea typeface="+mn-ea"/>
                <a:cs typeface="+mn-cs"/>
              </a:rPr>
              <a:t>klasifikasi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menganalisis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berbagai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variasi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nilai</a:t>
            </a:r>
            <a:r>
              <a:rPr lang="en-ID" sz="1200" kern="1200" dirty="0">
                <a:solidFill>
                  <a:schemeClr val="tx1"/>
                </a:solidFill>
                <a:effectLst/>
                <a:latin typeface="+mn-lt"/>
                <a:ea typeface="+mn-ea"/>
                <a:cs typeface="+mn-cs"/>
              </a:rPr>
              <a:t> K </a:t>
            </a:r>
            <a:r>
              <a:rPr lang="en-ID" sz="1200" kern="1200" dirty="0" err="1">
                <a:solidFill>
                  <a:schemeClr val="tx1"/>
                </a:solidFill>
                <a:effectLst/>
                <a:latin typeface="+mn-lt"/>
                <a:ea typeface="+mn-ea"/>
                <a:cs typeface="+mn-cs"/>
              </a:rPr>
              <a:t>serta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dampaknya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terhadap</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hasil</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diperoleh</a:t>
            </a:r>
            <a:r>
              <a:rPr lang="en-ID" sz="1200" kern="1200" dirty="0">
                <a:solidFill>
                  <a:schemeClr val="tx1"/>
                </a:solidFill>
                <a:effectLst/>
                <a:latin typeface="+mn-lt"/>
                <a:ea typeface="+mn-ea"/>
                <a:cs typeface="+mn-cs"/>
              </a:rPr>
              <a:t>.</a:t>
            </a:r>
          </a:p>
          <a:p>
            <a:endParaRPr lang="en-ID" sz="1200" kern="1200" dirty="0">
              <a:solidFill>
                <a:schemeClr val="tx1"/>
              </a:solidFill>
              <a:effectLst/>
              <a:latin typeface="+mn-lt"/>
              <a:ea typeface="+mn-ea"/>
              <a:cs typeface="+mn-cs"/>
            </a:endParaRPr>
          </a:p>
          <a:p>
            <a:r>
              <a:rPr lang="en-ID" sz="1200" kern="1200" dirty="0" err="1">
                <a:solidFill>
                  <a:schemeClr val="tx1"/>
                </a:solidFill>
                <a:effectLst/>
                <a:latin typeface="+mn-lt"/>
                <a:ea typeface="+mn-ea"/>
                <a:cs typeface="+mn-cs"/>
              </a:rPr>
              <a:t>Tanpa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normalisasi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maksimal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mencapai</a:t>
            </a:r>
            <a:r>
              <a:rPr lang="en-ID" sz="1200" kern="1200" dirty="0">
                <a:solidFill>
                  <a:schemeClr val="tx1"/>
                </a:solidFill>
                <a:effectLst/>
                <a:latin typeface="+mn-lt"/>
                <a:ea typeface="+mn-ea"/>
                <a:cs typeface="+mn-cs"/>
              </a:rPr>
              <a:t> 0.7597 dan </a:t>
            </a:r>
            <a:r>
              <a:rPr lang="en-ID" sz="1200" kern="1200" dirty="0" err="1">
                <a:solidFill>
                  <a:schemeClr val="tx1"/>
                </a:solidFill>
                <a:effectLst/>
                <a:latin typeface="+mn-lt"/>
                <a:ea typeface="+mn-ea"/>
                <a:cs typeface="+mn-cs"/>
              </a:rPr>
              <a:t>cenderung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fluktuatif</a:t>
            </a:r>
            <a:r>
              <a:rPr lang="en-ID" sz="1200" kern="1200" dirty="0">
                <a:solidFill>
                  <a:schemeClr val="tx1"/>
                </a:solidFill>
                <a:effectLst/>
                <a:latin typeface="+mn-lt"/>
                <a:ea typeface="+mn-ea"/>
                <a:cs typeface="+mn-cs"/>
              </a:rPr>
              <a:t>. Precision, recall, dan F1-score pun </a:t>
            </a:r>
            <a:r>
              <a:rPr lang="en-ID" sz="1200" kern="1200" dirty="0" err="1">
                <a:solidFill>
                  <a:schemeClr val="tx1"/>
                </a:solidFill>
                <a:effectLst/>
                <a:latin typeface="+mn-lt"/>
                <a:ea typeface="+mn-ea"/>
                <a:cs typeface="+mn-cs"/>
              </a:rPr>
              <a:t>rendah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bahwa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perhitungan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jarak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terganggu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akibat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perbedaan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skala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antar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fitur</a:t>
            </a:r>
            <a:r>
              <a:rPr lang="en-ID" sz="1200" kern="1200" dirty="0">
                <a:solidFill>
                  <a:schemeClr val="tx1"/>
                </a:solidFill>
                <a:effectLst/>
                <a:latin typeface="+mn-lt"/>
                <a:ea typeface="+mn-ea"/>
                <a:cs typeface="+mn-cs"/>
              </a:rPr>
              <a:t>. Hal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membuat</a:t>
            </a:r>
            <a:r>
              <a:rPr lang="en-ID" sz="1200" kern="1200" dirty="0">
                <a:solidFill>
                  <a:schemeClr val="tx1"/>
                </a:solidFill>
                <a:effectLst/>
                <a:latin typeface="+mn-lt"/>
                <a:ea typeface="+mn-ea"/>
                <a:cs typeface="+mn-cs"/>
              </a:rPr>
              <a:t> model </a:t>
            </a:r>
            <a:r>
              <a:rPr lang="en-ID" sz="1200" kern="1200" dirty="0" err="1">
                <a:solidFill>
                  <a:schemeClr val="tx1"/>
                </a:solidFill>
                <a:effectLst/>
                <a:latin typeface="+mn-lt"/>
                <a:ea typeface="+mn-ea"/>
                <a:cs typeface="+mn-cs"/>
              </a:rPr>
              <a:t>sulit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mengenali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pola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akurat</a:t>
            </a:r>
            <a:r>
              <a:rPr lang="en-ID" sz="1200" kern="1200" dirty="0">
                <a:solidFill>
                  <a:schemeClr val="tx1"/>
                </a:solidFill>
                <a:effectLst/>
                <a:latin typeface="+mn-lt"/>
                <a:ea typeface="+mn-ea"/>
                <a:cs typeface="+mn-cs"/>
              </a:rPr>
              <a:t>.</a:t>
            </a:r>
          </a:p>
          <a:p>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Min-Max Scaling </a:t>
            </a:r>
            <a:r>
              <a:rPr lang="en-ID" sz="1200" kern="1200" dirty="0" err="1">
                <a:solidFill>
                  <a:schemeClr val="tx1"/>
                </a:solidFill>
                <a:effectLst/>
                <a:latin typeface="+mn-lt"/>
                <a:ea typeface="+mn-ea"/>
                <a:cs typeface="+mn-cs"/>
              </a:rPr>
              <a:t>memberikan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hasil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terbaik</a:t>
            </a:r>
            <a:r>
              <a:rPr lang="en-ID" sz="1200" kern="1200" dirty="0">
                <a:solidFill>
                  <a:schemeClr val="tx1"/>
                </a:solidFill>
                <a:effectLst/>
                <a:latin typeface="+mn-lt"/>
                <a:ea typeface="+mn-ea"/>
                <a:cs typeface="+mn-cs"/>
              </a:rPr>
              <a:t> di </a:t>
            </a:r>
            <a:r>
              <a:rPr lang="en-ID" sz="1200" kern="1200" dirty="0" err="1">
                <a:solidFill>
                  <a:schemeClr val="tx1"/>
                </a:solidFill>
                <a:effectLst/>
                <a:latin typeface="+mn-lt"/>
                <a:ea typeface="+mn-ea"/>
                <a:cs typeface="+mn-cs"/>
              </a:rPr>
              <a:t>semua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tertinggi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sebesar</a:t>
            </a:r>
            <a:r>
              <a:rPr lang="en-ID" sz="1200" kern="1200" dirty="0">
                <a:solidFill>
                  <a:schemeClr val="tx1"/>
                </a:solidFill>
                <a:effectLst/>
                <a:latin typeface="+mn-lt"/>
                <a:ea typeface="+mn-ea"/>
                <a:cs typeface="+mn-cs"/>
              </a:rPr>
              <a:t> 0.8117. ROC AUC </a:t>
            </a:r>
            <a:r>
              <a:rPr lang="en-ID" sz="1200" kern="1200" dirty="0" err="1">
                <a:solidFill>
                  <a:schemeClr val="tx1"/>
                </a:solidFill>
                <a:effectLst/>
                <a:latin typeface="+mn-lt"/>
                <a:ea typeface="+mn-ea"/>
                <a:cs typeface="+mn-cs"/>
              </a:rPr>
              <a:t>mencapai</a:t>
            </a:r>
            <a:r>
              <a:rPr lang="en-ID" sz="1200" kern="1200" dirty="0">
                <a:solidFill>
                  <a:schemeClr val="tx1"/>
                </a:solidFill>
                <a:effectLst/>
                <a:latin typeface="+mn-lt"/>
                <a:ea typeface="+mn-ea"/>
                <a:cs typeface="+mn-cs"/>
              </a:rPr>
              <a:t> 0.8050, </a:t>
            </a:r>
            <a:r>
              <a:rPr lang="en-ID" sz="1200" kern="1200" dirty="0" err="1">
                <a:solidFill>
                  <a:schemeClr val="tx1"/>
                </a:solidFill>
                <a:effectLst/>
                <a:latin typeface="+mn-lt"/>
                <a:ea typeface="+mn-ea"/>
                <a:cs typeface="+mn-cs"/>
              </a:rPr>
              <a:t>memperlihatkan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kekuatan</a:t>
            </a:r>
            <a:r>
              <a:rPr lang="en-ID" sz="1200" kern="1200" dirty="0">
                <a:solidFill>
                  <a:schemeClr val="tx1"/>
                </a:solidFill>
                <a:effectLst/>
                <a:latin typeface="+mn-lt"/>
                <a:ea typeface="+mn-ea"/>
                <a:cs typeface="+mn-cs"/>
              </a:rPr>
              <a:t> model </a:t>
            </a:r>
            <a:r>
              <a:rPr lang="en-ID" sz="1200" kern="1200" dirty="0" err="1">
                <a:solidFill>
                  <a:schemeClr val="tx1"/>
                </a:solidFill>
                <a:effectLst/>
                <a:latin typeface="+mn-lt"/>
                <a:ea typeface="+mn-ea"/>
                <a:cs typeface="+mn-cs"/>
              </a:rPr>
              <a:t>dalam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membedakan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kelas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positif</a:t>
            </a:r>
            <a:r>
              <a:rPr lang="en-ID" sz="1200" kern="1200" dirty="0">
                <a:solidFill>
                  <a:schemeClr val="tx1"/>
                </a:solidFill>
                <a:effectLst/>
                <a:latin typeface="+mn-lt"/>
                <a:ea typeface="+mn-ea"/>
                <a:cs typeface="+mn-cs"/>
              </a:rPr>
              <a:t> dan </a:t>
            </a:r>
            <a:r>
              <a:rPr lang="en-ID" sz="1200" kern="1200" dirty="0" err="1">
                <a:solidFill>
                  <a:schemeClr val="tx1"/>
                </a:solidFill>
                <a:effectLst/>
                <a:latin typeface="+mn-lt"/>
                <a:ea typeface="+mn-ea"/>
                <a:cs typeface="+mn-cs"/>
              </a:rPr>
              <a:t>kelas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negatif</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menyeluruh</a:t>
            </a:r>
            <a:r>
              <a:rPr lang="en-ID" sz="1200" kern="1200" dirty="0">
                <a:solidFill>
                  <a:schemeClr val="tx1"/>
                </a:solidFill>
                <a:effectLst/>
                <a:latin typeface="+mn-lt"/>
                <a:ea typeface="+mn-ea"/>
                <a:cs typeface="+mn-cs"/>
              </a:rPr>
              <a:t>. </a:t>
            </a:r>
          </a:p>
          <a:p>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lainnya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seperti</a:t>
            </a:r>
            <a:r>
              <a:rPr lang="en-ID" sz="1200" kern="1200" dirty="0">
                <a:solidFill>
                  <a:schemeClr val="tx1"/>
                </a:solidFill>
                <a:effectLst/>
                <a:latin typeface="+mn-lt"/>
                <a:ea typeface="+mn-ea"/>
                <a:cs typeface="+mn-cs"/>
              </a:rPr>
              <a:t> precision, recall, F1-score, dan specificity juga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peningkatan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signifikan</a:t>
            </a:r>
            <a:r>
              <a:rPr lang="en-ID" sz="1200" kern="1200" dirty="0">
                <a:solidFill>
                  <a:schemeClr val="tx1"/>
                </a:solidFill>
                <a:effectLst/>
                <a:latin typeface="+mn-lt"/>
                <a:ea typeface="+mn-ea"/>
                <a:cs typeface="+mn-cs"/>
              </a:rPr>
              <a:t>. Ini </a:t>
            </a:r>
            <a:r>
              <a:rPr lang="en-ID" sz="1200" kern="1200" dirty="0" err="1">
                <a:solidFill>
                  <a:schemeClr val="tx1"/>
                </a:solidFill>
                <a:effectLst/>
                <a:latin typeface="+mn-lt"/>
                <a:ea typeface="+mn-ea"/>
                <a:cs typeface="+mn-cs"/>
              </a:rPr>
              <a:t>karena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skala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semua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fitur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disamakan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rentang</a:t>
            </a:r>
            <a:r>
              <a:rPr lang="en-ID" sz="1200" kern="1200" dirty="0">
                <a:solidFill>
                  <a:schemeClr val="tx1"/>
                </a:solidFill>
                <a:effectLst/>
                <a:latin typeface="+mn-lt"/>
                <a:ea typeface="+mn-ea"/>
                <a:cs typeface="+mn-cs"/>
              </a:rPr>
              <a:t> 0–1, </a:t>
            </a:r>
            <a:r>
              <a:rPr lang="en-ID" sz="1200" kern="1200" dirty="0" err="1">
                <a:solidFill>
                  <a:schemeClr val="tx1"/>
                </a:solidFill>
                <a:effectLst/>
                <a:latin typeface="+mn-lt"/>
                <a:ea typeface="+mn-ea"/>
                <a:cs typeface="+mn-cs"/>
              </a:rPr>
              <a:t>sehingga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perhitungan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jarak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menjadi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lebih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proporsional</a:t>
            </a:r>
            <a:r>
              <a:rPr lang="en-ID" sz="1200" kern="1200" dirty="0">
                <a:solidFill>
                  <a:schemeClr val="tx1"/>
                </a:solidFill>
                <a:effectLst/>
                <a:latin typeface="+mn-lt"/>
                <a:ea typeface="+mn-ea"/>
                <a:cs typeface="+mn-cs"/>
              </a:rPr>
              <a:t>.	</a:t>
            </a:r>
          </a:p>
          <a:p>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Z-Score Scaling juga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hasil</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kompetitif</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mencapai</a:t>
            </a:r>
            <a:r>
              <a:rPr lang="en-ID" sz="1200" kern="1200" dirty="0">
                <a:solidFill>
                  <a:schemeClr val="tx1"/>
                </a:solidFill>
                <a:effectLst/>
                <a:latin typeface="+mn-lt"/>
                <a:ea typeface="+mn-ea"/>
                <a:cs typeface="+mn-cs"/>
              </a:rPr>
              <a:t> 0.7922. </a:t>
            </a:r>
            <a:r>
              <a:rPr lang="en-ID" sz="1200" kern="1200" dirty="0" err="1">
                <a:solidFill>
                  <a:schemeClr val="tx1"/>
                </a:solidFill>
                <a:effectLst/>
                <a:latin typeface="+mn-lt"/>
                <a:ea typeface="+mn-ea"/>
                <a:cs typeface="+mn-cs"/>
              </a:rPr>
              <a:t>Meskipun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beberapa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evaluasi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masih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sedikit</a:t>
            </a:r>
            <a:r>
              <a:rPr lang="en-ID" sz="1200" kern="1200" dirty="0">
                <a:solidFill>
                  <a:schemeClr val="tx1"/>
                </a:solidFill>
                <a:effectLst/>
                <a:latin typeface="+mn-lt"/>
                <a:ea typeface="+mn-ea"/>
                <a:cs typeface="+mn-cs"/>
              </a:rPr>
              <a:t> di </a:t>
            </a:r>
            <a:r>
              <a:rPr lang="en-ID" sz="1200" kern="1200" dirty="0" err="1">
                <a:solidFill>
                  <a:schemeClr val="tx1"/>
                </a:solidFill>
                <a:effectLst/>
                <a:latin typeface="+mn-lt"/>
                <a:ea typeface="+mn-ea"/>
                <a:cs typeface="+mn-cs"/>
              </a:rPr>
              <a:t>bawah</a:t>
            </a:r>
            <a:r>
              <a:rPr lang="en-ID" sz="1200" kern="1200" dirty="0">
                <a:solidFill>
                  <a:schemeClr val="tx1"/>
                </a:solidFill>
                <a:effectLst/>
                <a:latin typeface="+mn-lt"/>
                <a:ea typeface="+mn-ea"/>
                <a:cs typeface="+mn-cs"/>
              </a:rPr>
              <a:t> Min-Max Scaling.</a:t>
            </a:r>
          </a:p>
          <a:p>
            <a:r>
              <a:rPr lang="en-ID" sz="1200" kern="1200" dirty="0">
                <a:solidFill>
                  <a:schemeClr val="tx1"/>
                </a:solidFill>
                <a:effectLst/>
                <a:latin typeface="+mn-lt"/>
                <a:ea typeface="+mn-ea"/>
                <a:cs typeface="+mn-cs"/>
              </a:rPr>
              <a:t>Teknik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menstandarisasi</a:t>
            </a:r>
            <a:r>
              <a:rPr lang="en-ID" sz="1200" kern="1200" dirty="0">
                <a:solidFill>
                  <a:schemeClr val="tx1"/>
                </a:solidFill>
                <a:effectLst/>
                <a:latin typeface="+mn-lt"/>
                <a:ea typeface="+mn-ea"/>
                <a:cs typeface="+mn-cs"/>
              </a:rPr>
              <a:t> data </a:t>
            </a:r>
            <a:r>
              <a:rPr lang="en-ID" sz="1200" kern="1200" dirty="0" err="1">
                <a:solidFill>
                  <a:schemeClr val="tx1"/>
                </a:solidFill>
                <a:effectLst/>
                <a:latin typeface="+mn-lt"/>
                <a:ea typeface="+mn-ea"/>
                <a:cs typeface="+mn-cs"/>
              </a:rPr>
              <a:t>berdasarkan</a:t>
            </a:r>
            <a:r>
              <a:rPr lang="en-ID" sz="1200" kern="1200" dirty="0">
                <a:solidFill>
                  <a:schemeClr val="tx1"/>
                </a:solidFill>
                <a:effectLst/>
                <a:latin typeface="+mn-lt"/>
                <a:ea typeface="+mn-ea"/>
                <a:cs typeface="+mn-cs"/>
              </a:rPr>
              <a:t> rata-rata dan </a:t>
            </a:r>
            <a:r>
              <a:rPr lang="en-ID" sz="1200" kern="1200" dirty="0" err="1">
                <a:solidFill>
                  <a:schemeClr val="tx1"/>
                </a:solidFill>
                <a:effectLst/>
                <a:latin typeface="+mn-lt"/>
                <a:ea typeface="+mn-ea"/>
                <a:cs typeface="+mn-cs"/>
              </a:rPr>
              <a:t>standar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deviasi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cocok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untuk</a:t>
            </a:r>
            <a:r>
              <a:rPr lang="en-ID" sz="1200" kern="1200" dirty="0">
                <a:solidFill>
                  <a:schemeClr val="tx1"/>
                </a:solidFill>
                <a:effectLst/>
                <a:latin typeface="+mn-lt"/>
                <a:ea typeface="+mn-ea"/>
                <a:cs typeface="+mn-cs"/>
              </a:rPr>
              <a:t> data </a:t>
            </a:r>
            <a:r>
              <a:rPr lang="en-ID" sz="1200" kern="1200" dirty="0" err="1">
                <a:solidFill>
                  <a:schemeClr val="tx1"/>
                </a:solidFill>
                <a:effectLst/>
                <a:latin typeface="+mn-lt"/>
                <a:ea typeface="+mn-ea"/>
                <a:cs typeface="+mn-cs"/>
              </a:rPr>
              <a:t>berdistribusi</a:t>
            </a:r>
            <a:r>
              <a:rPr lang="en-ID" sz="1200" kern="1200" dirty="0">
                <a:solidFill>
                  <a:schemeClr val="tx1"/>
                </a:solidFill>
                <a:effectLst/>
                <a:latin typeface="+mn-lt"/>
                <a:ea typeface="+mn-ea"/>
                <a:cs typeface="+mn-cs"/>
              </a:rPr>
              <a:t> normal dan </a:t>
            </a:r>
            <a:r>
              <a:rPr lang="en-ID" sz="1200" kern="1200" dirty="0" err="1">
                <a:solidFill>
                  <a:schemeClr val="tx1"/>
                </a:solidFill>
                <a:effectLst/>
                <a:latin typeface="+mn-lt"/>
                <a:ea typeface="+mn-ea"/>
                <a:cs typeface="+mn-cs"/>
              </a:rPr>
              <a:t>mampu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menjaga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keseimbangan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antar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fitur</a:t>
            </a:r>
            <a:r>
              <a:rPr lang="en-ID" sz="1200" kern="1200" dirty="0">
                <a:solidFill>
                  <a:schemeClr val="tx1"/>
                </a:solidFill>
                <a:effectLst/>
                <a:latin typeface="+mn-lt"/>
                <a:ea typeface="+mn-ea"/>
                <a:cs typeface="+mn-cs"/>
              </a:rPr>
              <a:t>.</a:t>
            </a:r>
          </a:p>
          <a:p>
            <a:r>
              <a:rPr lang="en-ID" sz="1200" kern="1200" dirty="0">
                <a:solidFill>
                  <a:schemeClr val="tx1"/>
                </a:solidFill>
                <a:effectLst/>
                <a:latin typeface="+mn-lt"/>
                <a:ea typeface="+mn-ea"/>
                <a:cs typeface="+mn-cs"/>
              </a:rPr>
              <a:t> </a:t>
            </a:r>
          </a:p>
          <a:p>
            <a:r>
              <a:rPr lang="en-ID" sz="1200" kern="1200" dirty="0" err="1">
                <a:solidFill>
                  <a:schemeClr val="tx1"/>
                </a:solidFill>
                <a:effectLst/>
                <a:latin typeface="+mn-lt"/>
                <a:ea typeface="+mn-ea"/>
                <a:cs typeface="+mn-cs"/>
              </a:rPr>
              <a:t>Sebaliknya</a:t>
            </a:r>
            <a:r>
              <a:rPr lang="en-ID" sz="1200" kern="1200" dirty="0">
                <a:solidFill>
                  <a:schemeClr val="tx1"/>
                </a:solidFill>
                <a:effectLst/>
                <a:latin typeface="+mn-lt"/>
                <a:ea typeface="+mn-ea"/>
                <a:cs typeface="+mn-cs"/>
              </a:rPr>
              <a:t>, Decimal Scaling </a:t>
            </a:r>
            <a:r>
              <a:rPr lang="en-ID" sz="1200" kern="1200" dirty="0" err="1">
                <a:solidFill>
                  <a:schemeClr val="tx1"/>
                </a:solidFill>
                <a:effectLst/>
                <a:latin typeface="+mn-lt"/>
                <a:ea typeface="+mn-ea"/>
                <a:cs typeface="+mn-cs"/>
              </a:rPr>
              <a:t>justru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menghasilkan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performa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terendah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bahkan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lebih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rendah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dari</a:t>
            </a:r>
            <a:r>
              <a:rPr lang="en-ID" sz="1200" kern="1200" dirty="0">
                <a:solidFill>
                  <a:schemeClr val="tx1"/>
                </a:solidFill>
                <a:effectLst/>
                <a:latin typeface="+mn-lt"/>
                <a:ea typeface="+mn-ea"/>
                <a:cs typeface="+mn-cs"/>
              </a:rPr>
              <a:t> model yang </a:t>
            </a:r>
            <a:r>
              <a:rPr lang="en-ID" sz="1200" kern="1200" dirty="0" err="1">
                <a:solidFill>
                  <a:schemeClr val="tx1"/>
                </a:solidFill>
                <a:effectLst/>
                <a:latin typeface="+mn-lt"/>
                <a:ea typeface="+mn-ea"/>
                <a:cs typeface="+mn-cs"/>
              </a:rPr>
              <a:t>tidak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dilakukan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normalisasi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hanya</a:t>
            </a:r>
            <a:r>
              <a:rPr lang="en-ID" sz="1200" kern="1200" dirty="0">
                <a:solidFill>
                  <a:schemeClr val="tx1"/>
                </a:solidFill>
                <a:effectLst/>
                <a:latin typeface="+mn-lt"/>
                <a:ea typeface="+mn-ea"/>
                <a:cs typeface="+mn-cs"/>
              </a:rPr>
              <a:t> 0.7403 dan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lainnya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stagnan</a:t>
            </a:r>
            <a:r>
              <a:rPr lang="en-ID" sz="1200" kern="1200" dirty="0">
                <a:solidFill>
                  <a:schemeClr val="tx1"/>
                </a:solidFill>
                <a:effectLst/>
                <a:latin typeface="+mn-lt"/>
                <a:ea typeface="+mn-ea"/>
                <a:cs typeface="+mn-cs"/>
              </a:rPr>
              <a:t>.</a:t>
            </a:r>
          </a:p>
          <a:p>
            <a:r>
              <a:rPr lang="en-ID" sz="1200" kern="1200" dirty="0">
                <a:solidFill>
                  <a:schemeClr val="tx1"/>
                </a:solidFill>
                <a:effectLst/>
                <a:latin typeface="+mn-lt"/>
                <a:ea typeface="+mn-ea"/>
                <a:cs typeface="+mn-cs"/>
              </a:rPr>
              <a:t>Karena </a:t>
            </a:r>
            <a:r>
              <a:rPr lang="en-ID" sz="1200" kern="1200" dirty="0" err="1">
                <a:solidFill>
                  <a:schemeClr val="tx1"/>
                </a:solidFill>
                <a:effectLst/>
                <a:latin typeface="+mn-lt"/>
                <a:ea typeface="+mn-ea"/>
                <a:cs typeface="+mn-cs"/>
              </a:rPr>
              <a:t>hanya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menggeser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titik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desimal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tanpa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menyesuaikan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distribusi</a:t>
            </a:r>
            <a:r>
              <a:rPr lang="en-ID" sz="1200" kern="1200" dirty="0">
                <a:solidFill>
                  <a:schemeClr val="tx1"/>
                </a:solidFill>
                <a:effectLst/>
                <a:latin typeface="+mn-lt"/>
                <a:ea typeface="+mn-ea"/>
                <a:cs typeface="+mn-cs"/>
              </a:rPr>
              <a:t> data, </a:t>
            </a:r>
            <a:r>
              <a:rPr lang="en-ID" sz="1200" kern="1200" dirty="0" err="1">
                <a:solidFill>
                  <a:schemeClr val="tx1"/>
                </a:solidFill>
                <a:effectLst/>
                <a:latin typeface="+mn-lt"/>
                <a:ea typeface="+mn-ea"/>
                <a:cs typeface="+mn-cs"/>
              </a:rPr>
              <a:t>fitur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tetap</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memiliki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skala</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tidak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seimbang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menyebabkan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perhitungan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jarak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menjadi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tidak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akurat</a:t>
            </a:r>
            <a:r>
              <a:rPr lang="en-ID" sz="1200" kern="1200" dirty="0">
                <a:solidFill>
                  <a:schemeClr val="tx1"/>
                </a:solidFill>
                <a:effectLst/>
                <a:latin typeface="+mn-lt"/>
                <a:ea typeface="+mn-ea"/>
                <a:cs typeface="+mn-cs"/>
              </a:rPr>
              <a:t>.</a:t>
            </a:r>
          </a:p>
          <a:p>
            <a:br>
              <a:rPr lang="en-ID" sz="1200" kern="1200" dirty="0">
                <a:solidFill>
                  <a:schemeClr val="tx1"/>
                </a:solidFill>
                <a:effectLst/>
                <a:latin typeface="+mn-lt"/>
                <a:ea typeface="+mn-ea"/>
                <a:cs typeface="+mn-cs"/>
              </a:rPr>
            </a:b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63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err="1">
                <a:solidFill>
                  <a:schemeClr val="tx1"/>
                </a:solidFill>
                <a:effectLst/>
                <a:latin typeface="+mn-lt"/>
                <a:ea typeface="+mn-ea"/>
                <a:cs typeface="+mn-cs"/>
              </a:rPr>
              <a:t>Untuk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membuktikan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apakah</a:t>
            </a:r>
            <a:r>
              <a:rPr lang="en-ID" sz="1200" kern="1200" dirty="0">
                <a:solidFill>
                  <a:schemeClr val="tx1"/>
                </a:solidFill>
                <a:effectLst/>
                <a:latin typeface="+mn-lt"/>
                <a:ea typeface="+mn-ea"/>
                <a:cs typeface="+mn-cs"/>
              </a:rPr>
              <a:t> </a:t>
            </a:r>
            <a:r>
              <a:rPr lang="en-US" sz="1200" dirty="0" err="1">
                <a:solidFill>
                  <a:srgbClr val="000000"/>
                </a:solidFill>
                <a:latin typeface="Open Sans"/>
                <a:ea typeface="Open Sans"/>
                <a:cs typeface="Open Sans"/>
                <a:sym typeface="Open Sans"/>
              </a:rPr>
              <a:t>perbedaan</a:t>
            </a:r>
            <a:r>
              <a:rPr lang="en-US" sz="1200" dirty="0">
                <a:solidFill>
                  <a:srgbClr val="000000"/>
                </a:solidFill>
                <a:latin typeface="Open Sans"/>
                <a:ea typeface="Open Sans"/>
                <a:cs typeface="Open Sans"/>
                <a:sym typeface="Open Sans"/>
              </a:rPr>
              <a:t> </a:t>
            </a:r>
            <a:r>
              <a:rPr lang="en-US" sz="1200" dirty="0" err="1">
                <a:solidFill>
                  <a:srgbClr val="000000"/>
                </a:solidFill>
                <a:latin typeface="Open Sans"/>
                <a:ea typeface="Open Sans"/>
                <a:cs typeface="Open Sans"/>
                <a:sym typeface="Open Sans"/>
              </a:rPr>
              <a:t>performa</a:t>
            </a:r>
            <a:r>
              <a:rPr lang="en-US" sz="1200" dirty="0">
                <a:solidFill>
                  <a:srgbClr val="000000"/>
                </a:solidFill>
                <a:latin typeface="Open Sans"/>
                <a:ea typeface="Open Sans"/>
                <a:cs typeface="Open Sans"/>
                <a:sym typeface="Open Sans"/>
              </a:rPr>
              <a:t> </a:t>
            </a:r>
            <a:r>
              <a:rPr lang="en-US" sz="1200" dirty="0" err="1">
                <a:solidFill>
                  <a:srgbClr val="000000"/>
                </a:solidFill>
                <a:latin typeface="Open Sans"/>
                <a:ea typeface="Open Sans"/>
                <a:cs typeface="Open Sans"/>
                <a:sym typeface="Open Sans"/>
              </a:rPr>
              <a:t>antara</a:t>
            </a:r>
            <a:r>
              <a:rPr lang="en-US" sz="1200" dirty="0">
                <a:solidFill>
                  <a:srgbClr val="000000"/>
                </a:solidFill>
                <a:latin typeface="Open Sans"/>
                <a:ea typeface="Open Sans"/>
                <a:cs typeface="Open Sans"/>
                <a:sym typeface="Open Sans"/>
              </a:rPr>
              <a:t> data </a:t>
            </a:r>
            <a:r>
              <a:rPr lang="en-US" sz="1200" dirty="0" err="1">
                <a:solidFill>
                  <a:srgbClr val="000000"/>
                </a:solidFill>
                <a:latin typeface="Open Sans"/>
                <a:ea typeface="Open Sans"/>
                <a:cs typeface="Open Sans"/>
                <a:sym typeface="Open Sans"/>
              </a:rPr>
              <a:t>dengan</a:t>
            </a:r>
            <a:r>
              <a:rPr lang="en-US" sz="1200" dirty="0">
                <a:solidFill>
                  <a:srgbClr val="000000"/>
                </a:solidFill>
                <a:latin typeface="Open Sans"/>
                <a:ea typeface="Open Sans"/>
                <a:cs typeface="Open Sans"/>
                <a:sym typeface="Open Sans"/>
              </a:rPr>
              <a:t> </a:t>
            </a:r>
            <a:r>
              <a:rPr lang="en-US" sz="1200" dirty="0" err="1">
                <a:solidFill>
                  <a:srgbClr val="000000"/>
                </a:solidFill>
                <a:latin typeface="Open Sans"/>
                <a:ea typeface="Open Sans"/>
                <a:cs typeface="Open Sans"/>
                <a:sym typeface="Open Sans"/>
              </a:rPr>
              <a:t>normalisasi</a:t>
            </a:r>
            <a:r>
              <a:rPr lang="en-US" sz="1200" dirty="0">
                <a:solidFill>
                  <a:srgbClr val="000000"/>
                </a:solidFill>
                <a:latin typeface="Open Sans"/>
                <a:ea typeface="Open Sans"/>
                <a:cs typeface="Open Sans"/>
                <a:sym typeface="Open Sans"/>
              </a:rPr>
              <a:t> dan tanpa </a:t>
            </a:r>
            <a:r>
              <a:rPr lang="en-US" sz="1200" dirty="0" err="1">
                <a:solidFill>
                  <a:srgbClr val="000000"/>
                </a:solidFill>
                <a:latin typeface="Open Sans"/>
                <a:ea typeface="Open Sans"/>
                <a:cs typeface="Open Sans"/>
                <a:sym typeface="Open Sans"/>
              </a:rPr>
              <a:t>normalisasi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itu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benar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benar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bersifat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signifikan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atau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sekadar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kebetulan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maka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dilakukan</a:t>
            </a:r>
            <a:r>
              <a:rPr lang="en-ID" sz="1200" kern="1200" dirty="0">
                <a:solidFill>
                  <a:schemeClr val="tx1"/>
                </a:solidFill>
                <a:effectLst/>
                <a:latin typeface="+mn-lt"/>
                <a:ea typeface="+mn-ea"/>
                <a:cs typeface="+mn-cs"/>
              </a:rPr>
              <a:t> uji statistic </a:t>
            </a:r>
            <a:r>
              <a:rPr lang="en-ID" sz="1200" kern="1200" dirty="0" err="1">
                <a:solidFill>
                  <a:schemeClr val="tx1"/>
                </a:solidFill>
                <a:effectLst/>
                <a:latin typeface="+mn-lt"/>
                <a:ea typeface="+mn-ea"/>
                <a:cs typeface="+mn-cs"/>
              </a:rPr>
              <a:t>menggunakan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metode</a:t>
            </a:r>
            <a:r>
              <a:rPr lang="en-ID" sz="1200" kern="1200" dirty="0">
                <a:solidFill>
                  <a:schemeClr val="tx1"/>
                </a:solidFill>
                <a:effectLst/>
                <a:latin typeface="+mn-lt"/>
                <a:ea typeface="+mn-ea"/>
                <a:cs typeface="+mn-cs"/>
              </a:rPr>
              <a:t> Paired T-Test.</a:t>
            </a:r>
          </a:p>
          <a:p>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Hasil uji </a:t>
            </a:r>
            <a:r>
              <a:rPr lang="en-ID" sz="1200" kern="1200" dirty="0" err="1">
                <a:solidFill>
                  <a:schemeClr val="tx1"/>
                </a:solidFill>
                <a:effectLst/>
                <a:latin typeface="+mn-lt"/>
                <a:ea typeface="+mn-ea"/>
                <a:cs typeface="+mn-cs"/>
              </a:rPr>
              <a:t>statistik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bahwa</a:t>
            </a:r>
            <a:r>
              <a:rPr lang="en-ID" sz="1200" kern="1200" dirty="0">
                <a:solidFill>
                  <a:schemeClr val="tx1"/>
                </a:solidFill>
                <a:effectLst/>
                <a:latin typeface="+mn-lt"/>
                <a:ea typeface="+mn-ea"/>
                <a:cs typeface="+mn-cs"/>
              </a:rPr>
              <a:t> Min-Max Scaling </a:t>
            </a:r>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konsisten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memberikan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peningkatan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signifikan</a:t>
            </a:r>
            <a:r>
              <a:rPr lang="en-ID" sz="1200" kern="1200" dirty="0">
                <a:solidFill>
                  <a:schemeClr val="tx1"/>
                </a:solidFill>
                <a:effectLst/>
                <a:latin typeface="+mn-lt"/>
                <a:ea typeface="+mn-ea"/>
                <a:cs typeface="+mn-cs"/>
              </a:rPr>
              <a:t> pada </a:t>
            </a:r>
            <a:r>
              <a:rPr lang="en-ID" sz="1200" kern="1200" dirty="0" err="1">
                <a:solidFill>
                  <a:schemeClr val="tx1"/>
                </a:solidFill>
                <a:effectLst/>
                <a:latin typeface="+mn-lt"/>
                <a:ea typeface="+mn-ea"/>
                <a:cs typeface="+mn-cs"/>
              </a:rPr>
              <a:t>semua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evaluasi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P-Value di </a:t>
            </a:r>
            <a:r>
              <a:rPr lang="en-ID" sz="1200" kern="1200" dirty="0" err="1">
                <a:solidFill>
                  <a:schemeClr val="tx1"/>
                </a:solidFill>
                <a:effectLst/>
                <a:latin typeface="+mn-lt"/>
                <a:ea typeface="+mn-ea"/>
                <a:cs typeface="+mn-cs"/>
              </a:rPr>
              <a:t>bawah</a:t>
            </a:r>
            <a:r>
              <a:rPr lang="en-ID" sz="1200" kern="1200" dirty="0">
                <a:solidFill>
                  <a:schemeClr val="tx1"/>
                </a:solidFill>
                <a:effectLst/>
                <a:latin typeface="+mn-lt"/>
                <a:ea typeface="+mn-ea"/>
                <a:cs typeface="+mn-cs"/>
              </a:rPr>
              <a:t> 0,05. </a:t>
            </a:r>
            <a:r>
              <a:rPr lang="en-ID" sz="1200" kern="1200" dirty="0" err="1">
                <a:solidFill>
                  <a:schemeClr val="tx1"/>
                </a:solidFill>
                <a:effectLst/>
                <a:latin typeface="+mn-lt"/>
                <a:ea typeface="+mn-ea"/>
                <a:cs typeface="+mn-cs"/>
              </a:rPr>
              <a:t>Peningkatan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terjadi</a:t>
            </a:r>
            <a:r>
              <a:rPr lang="en-ID" sz="1200" kern="1200" dirty="0">
                <a:solidFill>
                  <a:schemeClr val="tx1"/>
                </a:solidFill>
                <a:effectLst/>
                <a:latin typeface="+mn-lt"/>
                <a:ea typeface="+mn-ea"/>
                <a:cs typeface="+mn-cs"/>
              </a:rPr>
              <a:t> pada Accuracy, Precision, Recall, F1-Score, dan Specificity, yang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bahwa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metode</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meningkatkan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performa</a:t>
            </a:r>
            <a:r>
              <a:rPr lang="en-ID" sz="1200" kern="1200" dirty="0">
                <a:solidFill>
                  <a:schemeClr val="tx1"/>
                </a:solidFill>
                <a:effectLst/>
                <a:latin typeface="+mn-lt"/>
                <a:ea typeface="+mn-ea"/>
                <a:cs typeface="+mn-cs"/>
              </a:rPr>
              <a:t> model KNN </a:t>
            </a:r>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valid dan </a:t>
            </a:r>
            <a:r>
              <a:rPr lang="en-ID" sz="1200" kern="1200" dirty="0" err="1">
                <a:solidFill>
                  <a:schemeClr val="tx1"/>
                </a:solidFill>
                <a:effectLst/>
                <a:latin typeface="+mn-lt"/>
                <a:ea typeface="+mn-ea"/>
                <a:cs typeface="+mn-cs"/>
              </a:rPr>
              <a:t>stabil</a:t>
            </a:r>
            <a:r>
              <a:rPr lang="en-ID" sz="1200" kern="1200" dirty="0">
                <a:solidFill>
                  <a:schemeClr val="tx1"/>
                </a:solidFill>
                <a:effectLst/>
                <a:latin typeface="+mn-lt"/>
                <a:ea typeface="+mn-ea"/>
                <a:cs typeface="+mn-cs"/>
              </a:rPr>
              <a:t>.</a:t>
            </a:r>
          </a:p>
          <a:p>
            <a:r>
              <a:rPr lang="en-ID" sz="1200" kern="1200" dirty="0">
                <a:solidFill>
                  <a:schemeClr val="tx1"/>
                </a:solidFill>
                <a:effectLst/>
                <a:latin typeface="+mn-lt"/>
                <a:ea typeface="+mn-ea"/>
                <a:cs typeface="+mn-cs"/>
              </a:rPr>
              <a:t> </a:t>
            </a:r>
          </a:p>
          <a:p>
            <a:r>
              <a:rPr lang="en-ID" sz="1200" kern="1200" dirty="0">
                <a:solidFill>
                  <a:schemeClr val="tx1"/>
                </a:solidFill>
                <a:effectLst/>
                <a:latin typeface="+mn-lt"/>
                <a:ea typeface="+mn-ea"/>
                <a:cs typeface="+mn-cs"/>
              </a:rPr>
              <a:t>Z-Score Scaling </a:t>
            </a:r>
            <a:r>
              <a:rPr lang="en-ID" sz="1200" kern="1200" dirty="0" err="1">
                <a:solidFill>
                  <a:schemeClr val="tx1"/>
                </a:solidFill>
                <a:effectLst/>
                <a:latin typeface="+mn-lt"/>
                <a:ea typeface="+mn-ea"/>
                <a:cs typeface="+mn-cs"/>
              </a:rPr>
              <a:t>tidak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menunjukkan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signifikansi</a:t>
            </a:r>
            <a:r>
              <a:rPr lang="en-ID" sz="1200" kern="1200" dirty="0">
                <a:solidFill>
                  <a:schemeClr val="tx1"/>
                </a:solidFill>
                <a:effectLst/>
                <a:latin typeface="+mn-lt"/>
                <a:ea typeface="+mn-ea"/>
                <a:cs typeface="+mn-cs"/>
              </a:rPr>
              <a:t> pada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apapun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kemungkinan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karena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variabilitas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hasil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atau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ukuran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sampel</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terbatas</a:t>
            </a:r>
            <a:r>
              <a:rPr lang="en-ID" sz="1200" kern="1200" dirty="0">
                <a:solidFill>
                  <a:schemeClr val="tx1"/>
                </a:solidFill>
                <a:effectLst/>
                <a:latin typeface="+mn-lt"/>
                <a:ea typeface="+mn-ea"/>
                <a:cs typeface="+mn-cs"/>
              </a:rPr>
              <a:t>. </a:t>
            </a:r>
          </a:p>
          <a:p>
            <a:endParaRPr lang="en-ID" sz="1200" kern="1200" dirty="0">
              <a:solidFill>
                <a:schemeClr val="tx1"/>
              </a:solidFill>
              <a:effectLst/>
              <a:latin typeface="+mn-lt"/>
              <a:ea typeface="+mn-ea"/>
              <a:cs typeface="+mn-cs"/>
            </a:endParaRPr>
          </a:p>
          <a:p>
            <a:r>
              <a:rPr lang="en-ID" sz="1200" kern="1200" dirty="0" err="1">
                <a:solidFill>
                  <a:schemeClr val="tx1"/>
                </a:solidFill>
                <a:effectLst/>
                <a:latin typeface="+mn-lt"/>
                <a:ea typeface="+mn-ea"/>
                <a:cs typeface="+mn-cs"/>
              </a:rPr>
              <a:t>Sedangkan</a:t>
            </a:r>
            <a:r>
              <a:rPr lang="en-ID" sz="1200" kern="1200" dirty="0">
                <a:solidFill>
                  <a:schemeClr val="tx1"/>
                </a:solidFill>
                <a:effectLst/>
                <a:latin typeface="+mn-lt"/>
                <a:ea typeface="+mn-ea"/>
                <a:cs typeface="+mn-cs"/>
              </a:rPr>
              <a:t> Decimal Scaling </a:t>
            </a:r>
            <a:r>
              <a:rPr lang="en-ID" sz="1200" kern="1200" dirty="0" err="1">
                <a:solidFill>
                  <a:schemeClr val="tx1"/>
                </a:solidFill>
                <a:effectLst/>
                <a:latin typeface="+mn-lt"/>
                <a:ea typeface="+mn-ea"/>
                <a:cs typeface="+mn-cs"/>
              </a:rPr>
              <a:t>memperlihatkan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signifikansi</a:t>
            </a:r>
            <a:r>
              <a:rPr lang="en-ID" sz="1200" kern="1200" dirty="0">
                <a:solidFill>
                  <a:schemeClr val="tx1"/>
                </a:solidFill>
                <a:effectLst/>
                <a:latin typeface="+mn-lt"/>
                <a:ea typeface="+mn-ea"/>
                <a:cs typeface="+mn-cs"/>
              </a:rPr>
              <a:t> pada </a:t>
            </a:r>
            <a:r>
              <a:rPr lang="en-ID" sz="1200" kern="1200" dirty="0" err="1">
                <a:solidFill>
                  <a:schemeClr val="tx1"/>
                </a:solidFill>
                <a:effectLst/>
                <a:latin typeface="+mn-lt"/>
                <a:ea typeface="+mn-ea"/>
                <a:cs typeface="+mn-cs"/>
              </a:rPr>
              <a:t>beberapa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metrik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seperti</a:t>
            </a:r>
            <a:r>
              <a:rPr lang="en-ID" sz="1200" kern="1200" dirty="0">
                <a:solidFill>
                  <a:schemeClr val="tx1"/>
                </a:solidFill>
                <a:effectLst/>
                <a:latin typeface="+mn-lt"/>
                <a:ea typeface="+mn-ea"/>
                <a:cs typeface="+mn-cs"/>
              </a:rPr>
              <a:t> Precision, Recall, dan F1-Score, </a:t>
            </a:r>
            <a:r>
              <a:rPr lang="en-ID" sz="1200" kern="1200" dirty="0" err="1">
                <a:solidFill>
                  <a:schemeClr val="tx1"/>
                </a:solidFill>
                <a:effectLst/>
                <a:latin typeface="+mn-lt"/>
                <a:ea typeface="+mn-ea"/>
                <a:cs typeface="+mn-cs"/>
              </a:rPr>
              <a:t>meskipun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performanya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tidak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merata</a:t>
            </a:r>
            <a:r>
              <a:rPr lang="en-ID" sz="1200" kern="1200" dirty="0">
                <a:solidFill>
                  <a:schemeClr val="tx1"/>
                </a:solidFill>
                <a:effectLst/>
                <a:latin typeface="+mn-lt"/>
                <a:ea typeface="+mn-ea"/>
                <a:cs typeface="+mn-cs"/>
              </a:rPr>
              <a:t> dan </a:t>
            </a:r>
            <a:r>
              <a:rPr lang="en-ID" sz="1200" kern="1200" dirty="0" err="1">
                <a:solidFill>
                  <a:schemeClr val="tx1"/>
                </a:solidFill>
                <a:effectLst/>
                <a:latin typeface="+mn-lt"/>
                <a:ea typeface="+mn-ea"/>
                <a:cs typeface="+mn-cs"/>
              </a:rPr>
              <a:t>lebih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rendah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dibanding</a:t>
            </a:r>
            <a:r>
              <a:rPr lang="en-ID" sz="1200" kern="1200" dirty="0">
                <a:solidFill>
                  <a:schemeClr val="tx1"/>
                </a:solidFill>
                <a:effectLst/>
                <a:latin typeface="+mn-lt"/>
                <a:ea typeface="+mn-ea"/>
                <a:cs typeface="+mn-cs"/>
              </a:rPr>
              <a:t> Min-Max Scaling.</a:t>
            </a:r>
          </a:p>
          <a:p>
            <a:r>
              <a:rPr lang="en-ID" sz="1200" kern="1200" dirty="0">
                <a:solidFill>
                  <a:schemeClr val="tx1"/>
                </a:solidFill>
                <a:effectLst/>
                <a:latin typeface="+mn-lt"/>
                <a:ea typeface="+mn-ea"/>
                <a:cs typeface="+mn-cs"/>
              </a:rPr>
              <a:t> </a:t>
            </a:r>
          </a:p>
          <a:p>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keseluruhan</a:t>
            </a:r>
            <a:r>
              <a:rPr lang="en-ID" sz="1200" kern="1200" dirty="0">
                <a:solidFill>
                  <a:schemeClr val="tx1"/>
                </a:solidFill>
                <a:effectLst/>
                <a:latin typeface="+mn-lt"/>
                <a:ea typeface="+mn-ea"/>
                <a:cs typeface="+mn-cs"/>
              </a:rPr>
              <a:t>, Min-Max Scaling </a:t>
            </a:r>
            <a:r>
              <a:rPr lang="en-ID" sz="1200" kern="1200" dirty="0" err="1">
                <a:solidFill>
                  <a:schemeClr val="tx1"/>
                </a:solidFill>
                <a:effectLst/>
                <a:latin typeface="+mn-lt"/>
                <a:ea typeface="+mn-ea"/>
                <a:cs typeface="+mn-cs"/>
              </a:rPr>
              <a:t>terbukti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sebagai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teknik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normalisasi</a:t>
            </a:r>
            <a:r>
              <a:rPr lang="en-ID" sz="1200" kern="1200" dirty="0">
                <a:solidFill>
                  <a:schemeClr val="tx1"/>
                </a:solidFill>
                <a:effectLst/>
                <a:latin typeface="+mn-lt"/>
                <a:ea typeface="+mn-ea"/>
                <a:cs typeface="+mn-cs"/>
              </a:rPr>
              <a:t> yang paling </a:t>
            </a:r>
            <a:r>
              <a:rPr lang="en-ID" sz="1200" kern="1200" dirty="0" err="1">
                <a:solidFill>
                  <a:schemeClr val="tx1"/>
                </a:solidFill>
                <a:effectLst/>
                <a:latin typeface="+mn-lt"/>
                <a:ea typeface="+mn-ea"/>
                <a:cs typeface="+mn-cs"/>
              </a:rPr>
              <a:t>unggul</a:t>
            </a:r>
            <a:r>
              <a:rPr lang="en-ID" sz="1200" kern="1200" dirty="0">
                <a:solidFill>
                  <a:schemeClr val="tx1"/>
                </a:solidFill>
                <a:effectLst/>
                <a:latin typeface="+mn-lt"/>
                <a:ea typeface="+mn-ea"/>
                <a:cs typeface="+mn-cs"/>
              </a:rPr>
              <a:t> dan </a:t>
            </a:r>
            <a:r>
              <a:rPr lang="en-ID" sz="1200" kern="1200" dirty="0" err="1">
                <a:solidFill>
                  <a:schemeClr val="tx1"/>
                </a:solidFill>
                <a:effectLst/>
                <a:latin typeface="+mn-lt"/>
                <a:ea typeface="+mn-ea"/>
                <a:cs typeface="+mn-cs"/>
              </a:rPr>
              <a:t>direkomendasikan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untuk</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meningkatkan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performa</a:t>
            </a:r>
            <a:r>
              <a:rPr lang="en-ID" sz="1200" kern="1200" dirty="0">
                <a:solidFill>
                  <a:schemeClr val="tx1"/>
                </a:solidFill>
                <a:effectLst/>
                <a:latin typeface="+mn-lt"/>
                <a:ea typeface="+mn-ea"/>
                <a:cs typeface="+mn-cs"/>
              </a:rPr>
              <a:t> model KNN pada dataset Pima Indians Diabetes.</a:t>
            </a:r>
          </a:p>
          <a:p>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407937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dirty="0" err="1"/>
              <a:t>Sekian</a:t>
            </a:r>
            <a:r>
              <a:rPr lang="en-ID" dirty="0"/>
              <a:t> </a:t>
            </a:r>
            <a:r>
              <a:rPr lang="en-ID" dirty="0" err="1"/>
              <a:t>presentasi</a:t>
            </a:r>
            <a:r>
              <a:rPr lang="en-ID" dirty="0"/>
              <a:t> yang </a:t>
            </a:r>
            <a:r>
              <a:rPr lang="en-ID" dirty="0" err="1"/>
              <a:t>dapat</a:t>
            </a:r>
            <a:r>
              <a:rPr lang="en-ID" dirty="0"/>
              <a:t> </a:t>
            </a:r>
            <a:r>
              <a:rPr lang="en-ID" dirty="0" err="1"/>
              <a:t>saya</a:t>
            </a:r>
            <a:r>
              <a:rPr lang="en-ID" dirty="0"/>
              <a:t> </a:t>
            </a:r>
            <a:r>
              <a:rPr lang="en-ID" dirty="0" err="1"/>
              <a:t>sampaikan</a:t>
            </a:r>
            <a:r>
              <a:rPr lang="en-ID" dirty="0"/>
              <a:t>. </a:t>
            </a:r>
          </a:p>
          <a:p>
            <a:endParaRPr lang="en-ID" dirty="0"/>
          </a:p>
          <a:p>
            <a:r>
              <a:rPr lang="en-ID" dirty="0"/>
              <a:t>Saya </a:t>
            </a:r>
            <a:r>
              <a:rPr lang="en-ID" dirty="0" err="1"/>
              <a:t>persilahkan</a:t>
            </a:r>
            <a:r>
              <a:rPr lang="en-ID" dirty="0"/>
              <a:t> </a:t>
            </a:r>
            <a:r>
              <a:rPr lang="en-ID" dirty="0" err="1"/>
              <a:t>kepada</a:t>
            </a:r>
            <a:r>
              <a:rPr lang="en-ID" dirty="0"/>
              <a:t> </a:t>
            </a:r>
            <a:r>
              <a:rPr lang="en-ID" dirty="0" err="1"/>
              <a:t>bapak</a:t>
            </a:r>
            <a:r>
              <a:rPr lang="en-ID" dirty="0"/>
              <a:t> </a:t>
            </a:r>
            <a:r>
              <a:rPr lang="en-ID" dirty="0" err="1"/>
              <a:t>ibu</a:t>
            </a:r>
            <a:r>
              <a:rPr lang="en-ID" dirty="0"/>
              <a:t> </a:t>
            </a:r>
            <a:r>
              <a:rPr lang="en-ID" dirty="0" err="1"/>
              <a:t>dosen</a:t>
            </a:r>
            <a:r>
              <a:rPr lang="en-ID" dirty="0"/>
              <a:t> </a:t>
            </a:r>
            <a:r>
              <a:rPr lang="en-ID" dirty="0" err="1"/>
              <a:t>penguji</a:t>
            </a:r>
            <a:r>
              <a:rPr lang="en-ID" dirty="0"/>
              <a:t> </a:t>
            </a:r>
            <a:r>
              <a:rPr lang="en-ID" dirty="0" err="1"/>
              <a:t>untuk</a:t>
            </a:r>
            <a:r>
              <a:rPr lang="en-ID" dirty="0"/>
              <a:t> </a:t>
            </a:r>
            <a:r>
              <a:rPr lang="en-ID" dirty="0" err="1"/>
              <a:t>memberikan</a:t>
            </a:r>
            <a:r>
              <a:rPr lang="en-ID" dirty="0"/>
              <a:t> </a:t>
            </a:r>
            <a:r>
              <a:rPr lang="en-ID" dirty="0" err="1"/>
              <a:t>pertanyaan</a:t>
            </a:r>
            <a:r>
              <a:rPr lang="en-ID" dirty="0"/>
              <a:t>, saran, </a:t>
            </a:r>
            <a:r>
              <a:rPr lang="en-ID" dirty="0" err="1"/>
              <a:t>atau</a:t>
            </a:r>
            <a:r>
              <a:rPr lang="en-ID" dirty="0"/>
              <a:t> </a:t>
            </a:r>
            <a:r>
              <a:rPr lang="en-ID" dirty="0" err="1"/>
              <a:t>masukan</a:t>
            </a:r>
            <a:r>
              <a:rPr lang="en-ID" dirty="0"/>
              <a:t> </a:t>
            </a:r>
            <a:r>
              <a:rPr lang="en-ID" dirty="0" err="1"/>
              <a:t>kepada</a:t>
            </a:r>
            <a:r>
              <a:rPr lang="en-ID" dirty="0"/>
              <a:t> </a:t>
            </a:r>
            <a:r>
              <a:rPr lang="en-ID" dirty="0" err="1"/>
              <a:t>saya</a:t>
            </a:r>
            <a:r>
              <a:rPr lang="en-ID" dirty="0"/>
              <a:t>.</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66082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dirty="0" err="1"/>
              <a:t>Demikianlah</a:t>
            </a:r>
            <a:r>
              <a:rPr lang="en-ID" dirty="0"/>
              <a:t> </a:t>
            </a:r>
            <a:r>
              <a:rPr lang="en-ID" dirty="0" err="1"/>
              <a:t>presentasi</a:t>
            </a:r>
            <a:r>
              <a:rPr lang="en-ID" dirty="0"/>
              <a:t> </a:t>
            </a:r>
            <a:r>
              <a:rPr lang="en-ID" dirty="0" err="1"/>
              <a:t>dari</a:t>
            </a:r>
            <a:r>
              <a:rPr lang="en-ID" dirty="0"/>
              <a:t> </a:t>
            </a:r>
            <a:r>
              <a:rPr lang="en-ID" dirty="0" err="1"/>
              <a:t>saya</a:t>
            </a:r>
            <a:r>
              <a:rPr lang="en-ID" dirty="0"/>
              <a:t>, yang </a:t>
            </a:r>
            <a:r>
              <a:rPr lang="en-ID" dirty="0" err="1"/>
              <a:t>dapat</a:t>
            </a:r>
            <a:r>
              <a:rPr lang="en-ID" dirty="0"/>
              <a:t> </a:t>
            </a:r>
            <a:r>
              <a:rPr lang="en-ID" dirty="0" err="1"/>
              <a:t>memberikan</a:t>
            </a:r>
            <a:r>
              <a:rPr lang="en-ID" dirty="0"/>
              <a:t> </a:t>
            </a:r>
            <a:r>
              <a:rPr lang="en-ID" dirty="0" err="1"/>
              <a:t>gambaran</a:t>
            </a:r>
            <a:r>
              <a:rPr lang="en-ID" dirty="0"/>
              <a:t> </a:t>
            </a:r>
            <a:r>
              <a:rPr lang="en-ID" dirty="0" err="1"/>
              <a:t>mengenai</a:t>
            </a:r>
            <a:r>
              <a:rPr lang="en-ID" dirty="0"/>
              <a:t> </a:t>
            </a:r>
            <a:r>
              <a:rPr lang="en-ID" dirty="0" err="1"/>
              <a:t>hasil</a:t>
            </a:r>
            <a:r>
              <a:rPr lang="en-ID" dirty="0"/>
              <a:t> </a:t>
            </a:r>
            <a:r>
              <a:rPr lang="en-ID" dirty="0" err="1"/>
              <a:t>penelitian</a:t>
            </a:r>
            <a:r>
              <a:rPr lang="en-ID" dirty="0"/>
              <a:t> dan </a:t>
            </a:r>
            <a:r>
              <a:rPr lang="en-ID" dirty="0" err="1"/>
              <a:t>publikasi</a:t>
            </a:r>
            <a:r>
              <a:rPr lang="en-ID" dirty="0"/>
              <a:t> yang </a:t>
            </a:r>
            <a:r>
              <a:rPr lang="en-ID" dirty="0" err="1"/>
              <a:t>telah</a:t>
            </a:r>
            <a:r>
              <a:rPr lang="en-ID" dirty="0"/>
              <a:t> </a:t>
            </a:r>
            <a:r>
              <a:rPr lang="en-ID" dirty="0" err="1"/>
              <a:t>saya</a:t>
            </a:r>
            <a:r>
              <a:rPr lang="en-ID" dirty="0"/>
              <a:t> </a:t>
            </a:r>
            <a:r>
              <a:rPr lang="en-ID" dirty="0" err="1"/>
              <a:t>lakukan</a:t>
            </a:r>
            <a:r>
              <a:rPr lang="en-ID" dirty="0"/>
              <a:t>. </a:t>
            </a:r>
          </a:p>
          <a:p>
            <a:endParaRPr lang="en-ID" dirty="0"/>
          </a:p>
          <a:p>
            <a:r>
              <a:rPr lang="en-ID" dirty="0"/>
              <a:t>Saya </a:t>
            </a:r>
            <a:r>
              <a:rPr lang="en-ID" dirty="0" err="1"/>
              <a:t>mengucapkan</a:t>
            </a:r>
            <a:r>
              <a:rPr lang="en-ID" dirty="0"/>
              <a:t> </a:t>
            </a:r>
            <a:r>
              <a:rPr lang="en-ID" dirty="0" err="1"/>
              <a:t>terima</a:t>
            </a:r>
            <a:r>
              <a:rPr lang="en-ID" dirty="0"/>
              <a:t> </a:t>
            </a:r>
            <a:r>
              <a:rPr lang="en-ID" dirty="0" err="1"/>
              <a:t>kasih</a:t>
            </a:r>
            <a:r>
              <a:rPr lang="en-ID" dirty="0"/>
              <a:t> yang </a:t>
            </a:r>
            <a:r>
              <a:rPr lang="en-ID" dirty="0" err="1"/>
              <a:t>sebesar-besarnya</a:t>
            </a:r>
            <a:r>
              <a:rPr lang="en-ID" dirty="0"/>
              <a:t> </a:t>
            </a:r>
            <a:r>
              <a:rPr lang="en-ID" dirty="0" err="1"/>
              <a:t>kepada</a:t>
            </a:r>
            <a:r>
              <a:rPr lang="en-ID" dirty="0"/>
              <a:t> </a:t>
            </a:r>
            <a:r>
              <a:rPr lang="en-ID" dirty="0" err="1"/>
              <a:t>dosen</a:t>
            </a:r>
            <a:r>
              <a:rPr lang="en-ID" dirty="0"/>
              <a:t> </a:t>
            </a:r>
            <a:r>
              <a:rPr lang="en-ID" dirty="0" err="1"/>
              <a:t>penguji</a:t>
            </a:r>
            <a:r>
              <a:rPr lang="en-ID" dirty="0"/>
              <a:t> dan </a:t>
            </a:r>
            <a:r>
              <a:rPr lang="en-ID" dirty="0" err="1"/>
              <a:t>dosen</a:t>
            </a:r>
            <a:r>
              <a:rPr lang="en-ID" dirty="0"/>
              <a:t> </a:t>
            </a:r>
            <a:r>
              <a:rPr lang="en-ID" dirty="0" err="1"/>
              <a:t>pembimbing</a:t>
            </a:r>
            <a:r>
              <a:rPr lang="en-ID" dirty="0"/>
              <a:t>, </a:t>
            </a:r>
            <a:r>
              <a:rPr lang="en-ID" dirty="0" err="1"/>
              <a:t>serta</a:t>
            </a:r>
            <a:r>
              <a:rPr lang="en-ID" dirty="0"/>
              <a:t> </a:t>
            </a:r>
            <a:r>
              <a:rPr lang="en-ID" dirty="0" err="1"/>
              <a:t>semua</a:t>
            </a:r>
            <a:r>
              <a:rPr lang="en-ID" dirty="0"/>
              <a:t> </a:t>
            </a:r>
            <a:r>
              <a:rPr lang="en-ID" dirty="0" err="1"/>
              <a:t>pihak</a:t>
            </a:r>
            <a:r>
              <a:rPr lang="en-ID" dirty="0"/>
              <a:t> yang </a:t>
            </a:r>
            <a:r>
              <a:rPr lang="en-ID" dirty="0" err="1"/>
              <a:t>telah</a:t>
            </a:r>
            <a:r>
              <a:rPr lang="en-ID" dirty="0"/>
              <a:t> </a:t>
            </a:r>
            <a:r>
              <a:rPr lang="en-ID" dirty="0" err="1"/>
              <a:t>memberikan</a:t>
            </a:r>
            <a:r>
              <a:rPr lang="en-ID" dirty="0"/>
              <a:t> </a:t>
            </a:r>
            <a:r>
              <a:rPr lang="en-ID" dirty="0" err="1"/>
              <a:t>dukungan</a:t>
            </a:r>
            <a:r>
              <a:rPr lang="en-ID" dirty="0"/>
              <a:t> dan </a:t>
            </a:r>
            <a:r>
              <a:rPr lang="en-ID" dirty="0" err="1"/>
              <a:t>bimbingan</a:t>
            </a:r>
            <a:r>
              <a:rPr lang="en-ID" dirty="0"/>
              <a:t>. </a:t>
            </a:r>
          </a:p>
          <a:p>
            <a:endParaRPr lang="en-ID" dirty="0"/>
          </a:p>
          <a:p>
            <a:r>
              <a:rPr lang="en-ID" dirty="0"/>
              <a:t>Saya juga </a:t>
            </a:r>
            <a:r>
              <a:rPr lang="en-ID" dirty="0" err="1"/>
              <a:t>membuka</a:t>
            </a:r>
            <a:r>
              <a:rPr lang="en-ID" dirty="0"/>
              <a:t> </a:t>
            </a:r>
            <a:r>
              <a:rPr lang="en-ID" dirty="0" err="1"/>
              <a:t>diri</a:t>
            </a:r>
            <a:r>
              <a:rPr lang="en-ID" dirty="0"/>
              <a:t> </a:t>
            </a:r>
            <a:r>
              <a:rPr lang="en-ID" dirty="0" err="1"/>
              <a:t>untuk</a:t>
            </a:r>
            <a:r>
              <a:rPr lang="en-ID" dirty="0"/>
              <a:t> </a:t>
            </a:r>
            <a:r>
              <a:rPr lang="en-ID" dirty="0" err="1"/>
              <a:t>menerima</a:t>
            </a:r>
            <a:r>
              <a:rPr lang="en-ID" dirty="0"/>
              <a:t> </a:t>
            </a:r>
            <a:r>
              <a:rPr lang="en-ID" dirty="0" err="1"/>
              <a:t>masukan</a:t>
            </a:r>
            <a:r>
              <a:rPr lang="en-ID" dirty="0"/>
              <a:t> dan saran yang </a:t>
            </a:r>
            <a:r>
              <a:rPr lang="en-ID" dirty="0" err="1"/>
              <a:t>konstruktif</a:t>
            </a:r>
            <a:r>
              <a:rPr lang="en-ID" dirty="0"/>
              <a:t> demi </a:t>
            </a:r>
            <a:r>
              <a:rPr lang="en-ID" dirty="0" err="1"/>
              <a:t>perbaikan</a:t>
            </a:r>
            <a:r>
              <a:rPr lang="en-ID" dirty="0"/>
              <a:t> </a:t>
            </a:r>
            <a:r>
              <a:rPr lang="en-ID" dirty="0" err="1"/>
              <a:t>lebih</a:t>
            </a:r>
            <a:r>
              <a:rPr lang="en-ID" dirty="0"/>
              <a:t> </a:t>
            </a:r>
            <a:r>
              <a:rPr lang="en-ID" dirty="0" err="1"/>
              <a:t>lanjut</a:t>
            </a:r>
            <a:r>
              <a:rPr lang="en-ID" dirty="0"/>
              <a:t>. </a:t>
            </a:r>
          </a:p>
          <a:p>
            <a:endParaRPr lang="en-ID" dirty="0"/>
          </a:p>
          <a:p>
            <a:r>
              <a:rPr lang="en-ID" dirty="0" err="1"/>
              <a:t>Terima</a:t>
            </a:r>
            <a:r>
              <a:rPr lang="en-ID" dirty="0"/>
              <a:t> </a:t>
            </a:r>
            <a:r>
              <a:rPr lang="en-ID" dirty="0" err="1"/>
              <a:t>kasih</a:t>
            </a:r>
            <a:r>
              <a:rPr lang="en-ID" dirty="0"/>
              <a:t> </a:t>
            </a:r>
            <a:r>
              <a:rPr lang="en-ID" dirty="0" err="1"/>
              <a:t>atas</a:t>
            </a:r>
            <a:r>
              <a:rPr lang="en-ID" dirty="0"/>
              <a:t> </a:t>
            </a:r>
            <a:r>
              <a:rPr lang="en-ID" dirty="0" err="1"/>
              <a:t>perhatian</a:t>
            </a:r>
            <a:r>
              <a:rPr lang="en-ID" dirty="0"/>
              <a:t> dan </a:t>
            </a:r>
            <a:r>
              <a:rPr lang="en-ID" dirty="0" err="1"/>
              <a:t>kesempatan</a:t>
            </a:r>
            <a:r>
              <a:rPr lang="en-ID" dirty="0"/>
              <a:t> yang </a:t>
            </a:r>
            <a:r>
              <a:rPr lang="en-ID" dirty="0" err="1"/>
              <a:t>diberikan</a:t>
            </a:r>
            <a:r>
              <a:rPr lang="en-ID" dirty="0"/>
              <a:t>, </a:t>
            </a:r>
            <a:r>
              <a:rPr lang="en-ID" dirty="0" err="1"/>
              <a:t>semoga</a:t>
            </a:r>
            <a:r>
              <a:rPr lang="en-ID" dirty="0"/>
              <a:t> </a:t>
            </a:r>
            <a:r>
              <a:rPr lang="en-ID" dirty="0" err="1"/>
              <a:t>penelitian</a:t>
            </a:r>
            <a:r>
              <a:rPr lang="en-ID" dirty="0"/>
              <a:t> </a:t>
            </a:r>
            <a:r>
              <a:rPr lang="en-ID" dirty="0" err="1"/>
              <a:t>ini</a:t>
            </a:r>
            <a:r>
              <a:rPr lang="en-ID" dirty="0"/>
              <a:t> </a:t>
            </a:r>
            <a:r>
              <a:rPr lang="en-ID" dirty="0" err="1"/>
              <a:t>dapat</a:t>
            </a:r>
            <a:r>
              <a:rPr lang="en-ID" dirty="0"/>
              <a:t> </a:t>
            </a:r>
            <a:r>
              <a:rPr lang="en-ID" dirty="0" err="1"/>
              <a:t>memberikan</a:t>
            </a:r>
            <a:r>
              <a:rPr lang="en-ID" dirty="0"/>
              <a:t> </a:t>
            </a:r>
            <a:r>
              <a:rPr lang="en-ID" dirty="0" err="1"/>
              <a:t>manfaat</a:t>
            </a:r>
            <a:r>
              <a:rPr lang="en-ID" dirty="0"/>
              <a:t>. </a:t>
            </a:r>
          </a:p>
          <a:p>
            <a:endParaRPr lang="en-ID" dirty="0"/>
          </a:p>
          <a:p>
            <a:r>
              <a:rPr lang="en-ID" dirty="0" err="1"/>
              <a:t>Wassalamualaikum</a:t>
            </a:r>
            <a:r>
              <a:rPr lang="en-ID" dirty="0"/>
              <a:t> </a:t>
            </a:r>
            <a:r>
              <a:rPr lang="en-ID" dirty="0" err="1"/>
              <a:t>warahmatullahi</a:t>
            </a:r>
            <a:r>
              <a:rPr lang="en-ID" dirty="0"/>
              <a:t> </a:t>
            </a:r>
            <a:r>
              <a:rPr lang="en-ID" dirty="0" err="1"/>
              <a:t>wabarakatuh</a:t>
            </a:r>
            <a:r>
              <a:rPr lang="en-ID" dirty="0"/>
              <a:t>.</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04195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D" sz="1200" kern="1200" dirty="0" err="1">
                <a:solidFill>
                  <a:schemeClr val="tx1"/>
                </a:solidFill>
                <a:effectLst/>
                <a:latin typeface="+mn-lt"/>
                <a:ea typeface="+mn-ea"/>
                <a:cs typeface="+mn-cs"/>
              </a:rPr>
              <a:t>Berikut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adalah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informasi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mengenai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jurnal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saya</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telah</a:t>
            </a:r>
            <a:r>
              <a:rPr lang="en-ID" sz="1200" kern="1200" dirty="0">
                <a:solidFill>
                  <a:schemeClr val="tx1"/>
                </a:solidFill>
                <a:effectLst/>
                <a:latin typeface="+mn-lt"/>
                <a:ea typeface="+mn-ea"/>
                <a:cs typeface="+mn-cs"/>
              </a:rPr>
              <a:t> di </a:t>
            </a:r>
            <a:r>
              <a:rPr lang="en-ID" sz="1200" kern="1200" dirty="0" err="1">
                <a:solidFill>
                  <a:schemeClr val="tx1"/>
                </a:solidFill>
                <a:effectLst/>
                <a:latin typeface="+mn-lt"/>
                <a:ea typeface="+mn-ea"/>
                <a:cs typeface="+mn-cs"/>
              </a:rPr>
              <a:t>publikasikan</a:t>
            </a:r>
            <a:r>
              <a:rPr lang="en-ID" sz="1200" kern="1200" dirty="0">
                <a:solidFill>
                  <a:schemeClr val="tx1"/>
                </a:solidFill>
                <a:effectLst/>
                <a:latin typeface="+mn-lt"/>
                <a:ea typeface="+mn-ea"/>
                <a:cs typeface="+mn-cs"/>
              </a:rPr>
              <a:t> di JAIC </a:t>
            </a:r>
            <a:r>
              <a:rPr lang="en-ID" sz="1200" kern="1200" dirty="0" err="1">
                <a:solidFill>
                  <a:schemeClr val="tx1"/>
                </a:solidFill>
                <a:effectLst/>
                <a:latin typeface="+mn-lt"/>
                <a:ea typeface="+mn-ea"/>
                <a:cs typeface="+mn-cs"/>
              </a:rPr>
              <a:t>yaitu</a:t>
            </a:r>
            <a:r>
              <a:rPr lang="en-ID" sz="1200" kern="1200" dirty="0">
                <a:solidFill>
                  <a:schemeClr val="tx1"/>
                </a:solidFill>
                <a:effectLst/>
                <a:latin typeface="+mn-lt"/>
                <a:ea typeface="+mn-ea"/>
                <a:cs typeface="+mn-cs"/>
              </a:rPr>
              <a:t> Journal of Applied Informatics and Computing (JAIC) yang </a:t>
            </a:r>
            <a:r>
              <a:rPr lang="en-ID" sz="1200" kern="1200" dirty="0" err="1">
                <a:solidFill>
                  <a:schemeClr val="tx1"/>
                </a:solidFill>
                <a:effectLst/>
                <a:latin typeface="+mn-lt"/>
                <a:ea typeface="+mn-ea"/>
                <a:cs typeface="+mn-cs"/>
              </a:rPr>
              <a:t>sudah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terakreditasi</a:t>
            </a:r>
            <a:r>
              <a:rPr lang="en-ID" sz="1200" kern="1200" dirty="0">
                <a:solidFill>
                  <a:schemeClr val="tx1"/>
                </a:solidFill>
                <a:effectLst/>
                <a:latin typeface="+mn-lt"/>
                <a:ea typeface="+mn-ea"/>
                <a:cs typeface="+mn-cs"/>
              </a:rPr>
              <a:t> Sinta 3 pada Volume 9 Number 3 </a:t>
            </a:r>
            <a:r>
              <a:rPr lang="en-ID" sz="1200" kern="1200" dirty="0" err="1">
                <a:solidFill>
                  <a:schemeClr val="tx1"/>
                </a:solidFill>
                <a:effectLst/>
                <a:latin typeface="+mn-lt"/>
                <a:ea typeface="+mn-ea"/>
                <a:cs typeface="+mn-cs"/>
              </a:rPr>
              <a:t>bulan</a:t>
            </a:r>
            <a:r>
              <a:rPr lang="en-ID" sz="1200" kern="1200" dirty="0">
                <a:solidFill>
                  <a:schemeClr val="tx1"/>
                </a:solidFill>
                <a:effectLst/>
                <a:latin typeface="+mn-lt"/>
                <a:ea typeface="+mn-ea"/>
                <a:cs typeface="+mn-cs"/>
              </a:rPr>
              <a:t> Juni 2025. </a:t>
            </a:r>
          </a:p>
          <a:p>
            <a:endParaRPr lang="en-ID" sz="1200" kern="1200" dirty="0">
              <a:solidFill>
                <a:schemeClr val="tx1"/>
              </a:solidFill>
              <a:effectLst/>
              <a:latin typeface="+mn-lt"/>
              <a:ea typeface="+mn-ea"/>
              <a:cs typeface="+mn-cs"/>
            </a:endParaRPr>
          </a:p>
          <a:p>
            <a:r>
              <a:rPr lang="en-ID" sz="1200" kern="1200" dirty="0">
                <a:solidFill>
                  <a:schemeClr val="tx1"/>
                </a:solidFill>
                <a:effectLst/>
                <a:latin typeface="+mn-lt"/>
                <a:ea typeface="+mn-ea"/>
                <a:cs typeface="+mn-cs"/>
              </a:rPr>
              <a:t>Artikel </a:t>
            </a:r>
            <a:r>
              <a:rPr lang="en-ID" sz="1200" kern="1200" dirty="0" err="1">
                <a:solidFill>
                  <a:schemeClr val="tx1"/>
                </a:solidFill>
                <a:effectLst/>
                <a:latin typeface="+mn-lt"/>
                <a:ea typeface="+mn-ea"/>
                <a:cs typeface="+mn-cs"/>
              </a:rPr>
              <a:t>jurnal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ini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dapat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diakses</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secara</a:t>
            </a:r>
            <a:r>
              <a:rPr lang="en-ID" sz="1200" kern="1200" dirty="0">
                <a:solidFill>
                  <a:schemeClr val="tx1"/>
                </a:solidFill>
                <a:effectLst/>
                <a:latin typeface="+mn-lt"/>
                <a:ea typeface="+mn-ea"/>
                <a:cs typeface="+mn-cs"/>
              </a:rPr>
              <a:t> online </a:t>
            </a:r>
            <a:r>
              <a:rPr lang="en-ID" sz="1200" kern="1200" dirty="0" err="1">
                <a:solidFill>
                  <a:schemeClr val="tx1"/>
                </a:solidFill>
                <a:effectLst/>
                <a:latin typeface="+mn-lt"/>
                <a:ea typeface="+mn-ea"/>
                <a:cs typeface="+mn-cs"/>
              </a:rPr>
              <a:t>melalui</a:t>
            </a:r>
            <a:r>
              <a:rPr lang="en-ID" sz="1200" kern="1200" dirty="0">
                <a:solidFill>
                  <a:schemeClr val="tx1"/>
                </a:solidFill>
                <a:effectLst/>
                <a:latin typeface="+mn-lt"/>
                <a:ea typeface="+mn-ea"/>
                <a:cs typeface="+mn-cs"/>
              </a:rPr>
              <a:t> link </a:t>
            </a:r>
            <a:r>
              <a:rPr lang="en-ID" sz="1200" kern="1200" dirty="0" err="1">
                <a:solidFill>
                  <a:schemeClr val="tx1"/>
                </a:solidFill>
                <a:effectLst/>
                <a:latin typeface="+mn-lt"/>
                <a:ea typeface="+mn-ea"/>
                <a:cs typeface="+mn-cs"/>
              </a:rPr>
              <a:t>atau</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melakukan</a:t>
            </a:r>
            <a:r>
              <a:rPr lang="en-ID" sz="1200" kern="1200" dirty="0">
                <a:solidFill>
                  <a:schemeClr val="tx1"/>
                </a:solidFill>
                <a:effectLst/>
                <a:latin typeface="+mn-lt"/>
                <a:ea typeface="+mn-ea"/>
                <a:cs typeface="+mn-cs"/>
              </a:rPr>
              <a:t> scan pada QR Code </a:t>
            </a:r>
            <a:r>
              <a:rPr lang="en-ID" sz="1200" kern="1200" dirty="0" err="1">
                <a:solidFill>
                  <a:schemeClr val="tx1"/>
                </a:solidFill>
                <a:effectLst/>
                <a:latin typeface="+mn-lt"/>
                <a:ea typeface="+mn-ea"/>
                <a:cs typeface="+mn-cs"/>
              </a:rPr>
              <a:t>tersebut</a:t>
            </a:r>
            <a:r>
              <a:rPr lang="en-ID"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0039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Pada </a:t>
            </a:r>
            <a:r>
              <a:rPr lang="en-US" dirty="0" err="1"/>
              <a:t>latar</a:t>
            </a:r>
            <a:r>
              <a:rPr lang="en-US" dirty="0"/>
              <a:t> </a:t>
            </a:r>
            <a:r>
              <a:rPr lang="en-US" dirty="0" err="1"/>
              <a:t>belakang</a:t>
            </a:r>
            <a:r>
              <a:rPr lang="en-US" dirty="0"/>
              <a:t> </a:t>
            </a:r>
            <a:r>
              <a:rPr lang="en-US" dirty="0" err="1"/>
              <a:t>penelitian</a:t>
            </a:r>
            <a:r>
              <a:rPr lang="en-US" dirty="0"/>
              <a:t> </a:t>
            </a:r>
            <a:r>
              <a:rPr lang="en-US" dirty="0" err="1"/>
              <a:t>saya</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79972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D" sz="1200" kern="1200" dirty="0" err="1">
                <a:solidFill>
                  <a:schemeClr val="tx1"/>
                </a:solidFill>
                <a:effectLst/>
                <a:latin typeface="+mn-lt"/>
                <a:ea typeface="+mn-ea"/>
                <a:cs typeface="+mn-cs"/>
              </a:rPr>
              <a:t>Berikut</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adalah</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beberapa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penelitan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terdahulu</a:t>
            </a:r>
            <a:r>
              <a:rPr lang="en-ID" sz="1200" kern="1200" dirty="0">
                <a:solidFill>
                  <a:schemeClr val="tx1"/>
                </a:solidFill>
                <a:effectLst/>
                <a:latin typeface="+mn-lt"/>
                <a:ea typeface="+mn-ea"/>
                <a:cs typeface="+mn-cs"/>
              </a:rPr>
              <a:t> yang </a:t>
            </a:r>
            <a:r>
              <a:rPr lang="en-ID" sz="1200" kern="1200" dirty="0" err="1">
                <a:solidFill>
                  <a:schemeClr val="tx1"/>
                </a:solidFill>
                <a:effectLst/>
                <a:latin typeface="+mn-lt"/>
                <a:ea typeface="+mn-ea"/>
                <a:cs typeface="+mn-cs"/>
              </a:rPr>
              <a:t>mendukung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latar</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belakang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saya</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dalam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mengambil</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metode</a:t>
            </a:r>
            <a:r>
              <a:rPr lang="en-ID" sz="1200" kern="1200" dirty="0">
                <a:solidFill>
                  <a:schemeClr val="tx1"/>
                </a:solidFill>
                <a:effectLst/>
                <a:latin typeface="+mn-lt"/>
                <a:ea typeface="+mn-ea"/>
                <a:cs typeface="+mn-cs"/>
              </a:rPr>
              <a:t> dan </a:t>
            </a:r>
            <a:r>
              <a:rPr lang="en-ID" sz="1200" kern="1200" dirty="0" err="1">
                <a:solidFill>
                  <a:schemeClr val="tx1"/>
                </a:solidFill>
                <a:effectLst/>
                <a:latin typeface="+mn-lt"/>
                <a:ea typeface="+mn-ea"/>
                <a:cs typeface="+mn-cs"/>
              </a:rPr>
              <a:t>menjadi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acuan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bagi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penelitian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saya</a:t>
            </a:r>
            <a:r>
              <a:rPr lang="en-ID" sz="1200" kern="1200" dirty="0">
                <a:solidFill>
                  <a:schemeClr val="tx1"/>
                </a:solidFill>
                <a:effectLst/>
                <a:latin typeface="+mn-lt"/>
                <a:ea typeface="+mn-ea"/>
                <a:cs typeface="+mn-cs"/>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Berikut adalah alur metode penelitian saya.</a:t>
            </a:r>
          </a:p>
          <a:p>
            <a:endParaRPr lang="en-US"/>
          </a:p>
          <a:p>
            <a:r>
              <a:rPr lang="en-US"/>
              <a:t>Penelitian ini dimulai dengan melakukan</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5220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Dataset yang </a:t>
            </a:r>
            <a:r>
              <a:rPr lang="en-US" dirty="0" err="1"/>
              <a:t>saya</a:t>
            </a:r>
            <a:r>
              <a:rPr lang="en-US" dirty="0"/>
              <a:t> </a:t>
            </a:r>
            <a:r>
              <a:rPr lang="en-US" dirty="0" err="1"/>
              <a:t>gunakan</a:t>
            </a:r>
            <a:r>
              <a:rPr lang="en-US" dirty="0"/>
              <a:t> </a:t>
            </a:r>
            <a:r>
              <a:rPr lang="en-US" dirty="0" err="1"/>
              <a:t>adalah</a:t>
            </a:r>
            <a:r>
              <a:rPr lang="en-US" dirty="0"/>
              <a:t> dataset Pima Indians Diabates</a:t>
            </a:r>
            <a:r>
              <a:rPr lang="en-ID" dirty="0"/>
              <a:t> yang </a:t>
            </a:r>
            <a:r>
              <a:rPr lang="en-ID" dirty="0" err="1"/>
              <a:t>tersedia</a:t>
            </a:r>
            <a:r>
              <a:rPr lang="en-ID" dirty="0"/>
              <a:t> di Kaggle dan </a:t>
            </a:r>
            <a:r>
              <a:rPr lang="en-ID" dirty="0" err="1"/>
              <a:t>dapat</a:t>
            </a:r>
            <a:r>
              <a:rPr lang="en-ID" dirty="0"/>
              <a:t> </a:t>
            </a:r>
            <a:r>
              <a:rPr lang="en-ID" dirty="0" err="1"/>
              <a:t>diakses</a:t>
            </a:r>
            <a:r>
              <a:rPr lang="en-ID" dirty="0"/>
              <a:t> </a:t>
            </a:r>
            <a:r>
              <a:rPr lang="en-ID" dirty="0" err="1"/>
              <a:t>secara</a:t>
            </a:r>
            <a:r>
              <a:rPr lang="en-ID" dirty="0"/>
              <a:t> public.</a:t>
            </a:r>
          </a:p>
          <a:p>
            <a:endParaRPr lang="en-ID" dirty="0"/>
          </a:p>
          <a:p>
            <a:r>
              <a:rPr lang="en-ID" dirty="0" err="1"/>
              <a:t>Untuk</a:t>
            </a:r>
            <a:r>
              <a:rPr lang="en-ID" dirty="0"/>
              <a:t> </a:t>
            </a:r>
            <a:r>
              <a:rPr lang="en-ID" dirty="0" err="1"/>
              <a:t>penjelasan</a:t>
            </a:r>
            <a:r>
              <a:rPr lang="en-ID" dirty="0"/>
              <a:t> </a:t>
            </a:r>
            <a:r>
              <a:rPr lang="en-ID" dirty="0" err="1"/>
              <a:t>mengenai</a:t>
            </a:r>
            <a:r>
              <a:rPr lang="en-ID" dirty="0"/>
              <a:t> detail </a:t>
            </a:r>
            <a:r>
              <a:rPr lang="en-ID" dirty="0" err="1"/>
              <a:t>fitur</a:t>
            </a:r>
            <a:r>
              <a:rPr lang="en-ID" dirty="0"/>
              <a:t> </a:t>
            </a:r>
            <a:r>
              <a:rPr lang="en-ID" dirty="0" err="1"/>
              <a:t>dapat</a:t>
            </a:r>
            <a:r>
              <a:rPr lang="en-ID" dirty="0"/>
              <a:t> </a:t>
            </a:r>
            <a:r>
              <a:rPr lang="en-ID" dirty="0" err="1"/>
              <a:t>dilihat</a:t>
            </a:r>
            <a:r>
              <a:rPr lang="en-ID" dirty="0"/>
              <a:t> pada table </a:t>
            </a:r>
            <a:r>
              <a:rPr lang="en-ID" dirty="0" err="1"/>
              <a:t>tersebut</a:t>
            </a:r>
            <a:r>
              <a:rPr lang="en-ID" dirty="0"/>
              <a:t>.</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09162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Pada </a:t>
            </a:r>
            <a:r>
              <a:rPr lang="en-US" dirty="0" err="1"/>
              <a:t>tahap</a:t>
            </a:r>
            <a:r>
              <a:rPr lang="en-US" dirty="0"/>
              <a:t> preprocessing, yang </a:t>
            </a:r>
            <a:r>
              <a:rPr lang="en-US" dirty="0" err="1"/>
              <a:t>pertama</a:t>
            </a:r>
            <a:r>
              <a:rPr lang="en-US" dirty="0"/>
              <a:t> </a:t>
            </a:r>
            <a:r>
              <a:rPr lang="en-US" dirty="0" err="1"/>
              <a:t>akan</a:t>
            </a:r>
            <a:r>
              <a:rPr lang="en-US" dirty="0"/>
              <a:t> </a:t>
            </a:r>
            <a:r>
              <a:rPr lang="en-US" dirty="0" err="1"/>
              <a:t>dilakukan</a:t>
            </a:r>
            <a:r>
              <a:rPr lang="en-US" dirty="0"/>
              <a:t> </a:t>
            </a:r>
            <a:r>
              <a:rPr lang="en-US" dirty="0" err="1"/>
              <a:t>pemeriksaan</a:t>
            </a:r>
            <a:r>
              <a:rPr lang="en-US" dirty="0"/>
              <a:t> </a:t>
            </a:r>
            <a:r>
              <a:rPr lang="en-US" dirty="0" err="1"/>
              <a:t>tipe</a:t>
            </a:r>
            <a:r>
              <a:rPr lang="en-US" dirty="0"/>
              <a:t> data. </a:t>
            </a:r>
          </a:p>
          <a:p>
            <a:endParaRPr lang="en-US" dirty="0"/>
          </a:p>
          <a:p>
            <a:r>
              <a:rPr lang="en-US" dirty="0"/>
              <a:t>Berdasarkan </a:t>
            </a:r>
            <a:r>
              <a:rPr lang="en-US" dirty="0" err="1"/>
              <a:t>hasil</a:t>
            </a:r>
            <a:r>
              <a:rPr lang="en-US" dirty="0"/>
              <a:t> </a:t>
            </a:r>
            <a:r>
              <a:rPr lang="en-US" dirty="0" err="1"/>
              <a:t>dari</a:t>
            </a:r>
            <a:r>
              <a:rPr lang="en-US" dirty="0"/>
              <a:t> </a:t>
            </a:r>
            <a:r>
              <a:rPr lang="en-US" dirty="0" err="1"/>
              <a:t>pemeriksaan</a:t>
            </a:r>
            <a:r>
              <a:rPr lang="en-US" dirty="0"/>
              <a:t>, </a:t>
            </a:r>
            <a:r>
              <a:rPr lang="en-US" dirty="0" err="1"/>
              <a:t>ada</a:t>
            </a:r>
            <a:r>
              <a:rPr lang="en-US" dirty="0"/>
              <a:t> dua </a:t>
            </a:r>
            <a:r>
              <a:rPr lang="en-US" dirty="0" err="1"/>
              <a:t>tipe</a:t>
            </a:r>
            <a:r>
              <a:rPr lang="en-US" dirty="0"/>
              <a:t> data </a:t>
            </a:r>
            <a:r>
              <a:rPr lang="en-US" dirty="0" err="1"/>
              <a:t>yaitu</a:t>
            </a:r>
            <a:r>
              <a:rPr lang="en-US" dirty="0"/>
              <a:t> int dan float. </a:t>
            </a:r>
          </a:p>
          <a:p>
            <a:endParaRPr lang="en-US" dirty="0"/>
          </a:p>
          <a:p>
            <a:r>
              <a:rPr lang="en-US" dirty="0" err="1"/>
              <a:t>Keduanya</a:t>
            </a:r>
            <a:r>
              <a:rPr lang="en-US" dirty="0"/>
              <a:t> sudah </a:t>
            </a:r>
            <a:r>
              <a:rPr lang="en-US" dirty="0" err="1"/>
              <a:t>berformat</a:t>
            </a:r>
            <a:r>
              <a:rPr lang="en-US" dirty="0"/>
              <a:t> </a:t>
            </a:r>
            <a:r>
              <a:rPr lang="en-US" dirty="0" err="1"/>
              <a:t>angka</a:t>
            </a:r>
            <a:r>
              <a:rPr lang="en-US" dirty="0"/>
              <a:t> </a:t>
            </a:r>
            <a:r>
              <a:rPr lang="en-US" dirty="0" err="1"/>
              <a:t>sehingga</a:t>
            </a:r>
            <a:r>
              <a:rPr lang="en-US" dirty="0"/>
              <a:t> dapat </a:t>
            </a:r>
            <a:r>
              <a:rPr lang="en-US" dirty="0" err="1"/>
              <a:t>dilakukan</a:t>
            </a:r>
            <a:r>
              <a:rPr lang="en-US" dirty="0"/>
              <a:t> </a:t>
            </a:r>
            <a:r>
              <a:rPr lang="en-US" dirty="0" err="1"/>
              <a:t>perhitungan</a:t>
            </a:r>
            <a:r>
              <a:rPr lang="en-US" dirty="0"/>
              <a:t> </a:t>
            </a:r>
            <a:r>
              <a:rPr lang="en-US" dirty="0" err="1"/>
              <a:t>jarak</a:t>
            </a:r>
            <a:r>
              <a:rPr lang="en-US" dirty="0"/>
              <a:t> </a:t>
            </a:r>
            <a:r>
              <a:rPr lang="en-US" dirty="0" err="1"/>
              <a:t>antar</a:t>
            </a:r>
            <a:r>
              <a:rPr lang="en-US" dirty="0"/>
              <a:t> data oleh </a:t>
            </a:r>
            <a:r>
              <a:rPr lang="en-US" dirty="0" err="1"/>
              <a:t>algoritma</a:t>
            </a:r>
            <a:r>
              <a:rPr lang="en-US" dirty="0"/>
              <a:t> KNN, </a:t>
            </a:r>
            <a:r>
              <a:rPr lang="en-US" dirty="0" err="1"/>
              <a:t>sehingga</a:t>
            </a:r>
            <a:r>
              <a:rPr lang="en-US" dirty="0"/>
              <a:t> tidak </a:t>
            </a:r>
            <a:r>
              <a:rPr lang="en-US" dirty="0" err="1"/>
              <a:t>diperlukan</a:t>
            </a:r>
            <a:r>
              <a:rPr lang="en-US" dirty="0"/>
              <a:t> </a:t>
            </a:r>
            <a:r>
              <a:rPr lang="en-US" dirty="0" err="1"/>
              <a:t>konversi</a:t>
            </a:r>
            <a:r>
              <a:rPr lang="en-US" dirty="0"/>
              <a:t> data </a:t>
            </a:r>
            <a:r>
              <a:rPr lang="en-US" dirty="0" err="1"/>
              <a:t>tambahan</a:t>
            </a:r>
            <a:r>
              <a:rPr lang="en-US" dirty="0"/>
              <a:t>.</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94695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err="1"/>
              <a:t>Untuk</a:t>
            </a:r>
            <a:r>
              <a:rPr lang="en-US" dirty="0"/>
              <a:t> </a:t>
            </a:r>
            <a:r>
              <a:rPr lang="en-US" dirty="0" err="1"/>
              <a:t>fitur</a:t>
            </a:r>
            <a:r>
              <a:rPr lang="en-US" dirty="0"/>
              <a:t> </a:t>
            </a:r>
            <a:r>
              <a:rPr lang="en-US" dirty="0" err="1"/>
              <a:t>dengan</a:t>
            </a:r>
            <a:r>
              <a:rPr lang="en-US" dirty="0"/>
              <a:t> jenis data </a:t>
            </a:r>
            <a:r>
              <a:rPr lang="en-US" dirty="0" err="1"/>
              <a:t>numerik</a:t>
            </a:r>
            <a:r>
              <a:rPr lang="en-US" dirty="0"/>
              <a:t> </a:t>
            </a:r>
            <a:r>
              <a:rPr lang="en-US" dirty="0" err="1"/>
              <a:t>akan</a:t>
            </a:r>
            <a:r>
              <a:rPr lang="en-US" dirty="0"/>
              <a:t> </a:t>
            </a:r>
            <a:r>
              <a:rPr lang="en-US" dirty="0" err="1"/>
              <a:t>dilakukan</a:t>
            </a:r>
            <a:r>
              <a:rPr lang="en-US" dirty="0"/>
              <a:t> </a:t>
            </a:r>
            <a:r>
              <a:rPr lang="en-US" dirty="0" err="1"/>
              <a:t>analisis</a:t>
            </a:r>
            <a:r>
              <a:rPr lang="en-US" dirty="0"/>
              <a:t> statistic </a:t>
            </a:r>
            <a:r>
              <a:rPr lang="en-US" dirty="0" err="1"/>
              <a:t>deskriptif</a:t>
            </a:r>
            <a:r>
              <a:rPr lang="en-US" dirty="0"/>
              <a:t> </a:t>
            </a:r>
            <a:r>
              <a:rPr lang="en-US" dirty="0" err="1"/>
              <a:t>untuk</a:t>
            </a:r>
            <a:r>
              <a:rPr lang="en-US" dirty="0"/>
              <a:t> </a:t>
            </a:r>
            <a:r>
              <a:rPr lang="en-US" dirty="0" err="1"/>
              <a:t>menganalisis</a:t>
            </a:r>
            <a:r>
              <a:rPr lang="en-US" dirty="0"/>
              <a:t> </a:t>
            </a:r>
            <a:r>
              <a:rPr lang="en-US" dirty="0" err="1"/>
              <a:t>distribusi</a:t>
            </a:r>
            <a:r>
              <a:rPr lang="en-US" dirty="0"/>
              <a:t> data dan </a:t>
            </a:r>
            <a:r>
              <a:rPr lang="en-US" dirty="0" err="1"/>
              <a:t>rentang</a:t>
            </a:r>
            <a:r>
              <a:rPr lang="en-US" dirty="0"/>
              <a:t> </a:t>
            </a:r>
            <a:r>
              <a:rPr lang="en-US" dirty="0" err="1"/>
              <a:t>nilai</a:t>
            </a:r>
            <a:r>
              <a:rPr lang="en-US" dirty="0"/>
              <a:t>.</a:t>
            </a:r>
          </a:p>
          <a:p>
            <a:endParaRPr lang="en-US" dirty="0"/>
          </a:p>
          <a:p>
            <a:r>
              <a:rPr lang="en-US" dirty="0"/>
              <a:t>Berdasarkan </a:t>
            </a:r>
            <a:r>
              <a:rPr lang="en-US" dirty="0" err="1"/>
              <a:t>hasil</a:t>
            </a:r>
            <a:r>
              <a:rPr lang="en-US" dirty="0"/>
              <a:t> </a:t>
            </a:r>
            <a:r>
              <a:rPr lang="en-US" dirty="0" err="1"/>
              <a:t>analisis</a:t>
            </a:r>
            <a:r>
              <a:rPr lang="en-US" dirty="0"/>
              <a:t> </a:t>
            </a:r>
            <a:r>
              <a:rPr lang="en-US" dirty="0" err="1"/>
              <a:t>ditemukan</a:t>
            </a:r>
            <a:r>
              <a:rPr lang="en-US" dirty="0"/>
              <a:t> </a:t>
            </a:r>
            <a:r>
              <a:rPr lang="en-US" dirty="0" err="1"/>
              <a:t>bahwa</a:t>
            </a:r>
            <a:r>
              <a:rPr lang="en-US" dirty="0"/>
              <a:t> </a:t>
            </a:r>
            <a:r>
              <a:rPr lang="en-US" dirty="0" err="1"/>
              <a:t>fitur-fitur</a:t>
            </a:r>
            <a:r>
              <a:rPr lang="en-US" dirty="0"/>
              <a:t> </a:t>
            </a:r>
            <a:r>
              <a:rPr lang="en-US" dirty="0" err="1"/>
              <a:t>tersebut</a:t>
            </a:r>
            <a:r>
              <a:rPr lang="en-US" dirty="0"/>
              <a:t> </a:t>
            </a:r>
            <a:r>
              <a:rPr lang="en-US" dirty="0" err="1"/>
              <a:t>memiliki</a:t>
            </a:r>
            <a:r>
              <a:rPr lang="en-US" dirty="0"/>
              <a:t> </a:t>
            </a:r>
            <a:r>
              <a:rPr lang="en-US" dirty="0" err="1"/>
              <a:t>variasi</a:t>
            </a:r>
            <a:r>
              <a:rPr lang="en-US" dirty="0"/>
              <a:t> </a:t>
            </a:r>
            <a:r>
              <a:rPr lang="en-US" dirty="0" err="1"/>
              <a:t>rentang</a:t>
            </a:r>
            <a:r>
              <a:rPr lang="en-US" dirty="0"/>
              <a:t> </a:t>
            </a:r>
            <a:r>
              <a:rPr lang="en-US" dirty="0" err="1"/>
              <a:t>nilai</a:t>
            </a:r>
            <a:r>
              <a:rPr lang="en-US" dirty="0"/>
              <a:t> yang </a:t>
            </a:r>
            <a:r>
              <a:rPr lang="en-US" dirty="0" err="1"/>
              <a:t>berbeda</a:t>
            </a:r>
            <a:r>
              <a:rPr lang="en-US" dirty="0"/>
              <a:t> </a:t>
            </a:r>
            <a:r>
              <a:rPr lang="en-US" dirty="0" err="1"/>
              <a:t>beda</a:t>
            </a:r>
            <a:r>
              <a:rPr lang="en-US" dirty="0"/>
              <a:t> </a:t>
            </a:r>
            <a:r>
              <a:rPr lang="en-US" dirty="0" err="1"/>
              <a:t>sehingga</a:t>
            </a:r>
            <a:r>
              <a:rPr lang="en-US" dirty="0"/>
              <a:t> perlu </a:t>
            </a:r>
            <a:r>
              <a:rPr lang="en-US" dirty="0" err="1"/>
              <a:t>dilakukan</a:t>
            </a:r>
            <a:r>
              <a:rPr lang="en-US" dirty="0"/>
              <a:t> </a:t>
            </a:r>
            <a:r>
              <a:rPr lang="en-US" dirty="0" err="1"/>
              <a:t>normaliasi</a:t>
            </a:r>
            <a:r>
              <a:rPr lang="en-US" dirty="0"/>
              <a:t>.</a:t>
            </a:r>
          </a:p>
          <a:p>
            <a:endParaRPr lang="en-US" dirty="0"/>
          </a:p>
          <a:p>
            <a:r>
              <a:rPr lang="en-ID" dirty="0"/>
              <a:t>Jika </a:t>
            </a:r>
            <a:r>
              <a:rPr lang="en-ID" dirty="0" err="1"/>
              <a:t>tidak</a:t>
            </a:r>
            <a:r>
              <a:rPr lang="en-ID" dirty="0"/>
              <a:t> di </a:t>
            </a:r>
            <a:r>
              <a:rPr lang="en-ID" dirty="0" err="1"/>
              <a:t>normalisasi</a:t>
            </a:r>
            <a:r>
              <a:rPr lang="en-ID" dirty="0"/>
              <a:t> </a:t>
            </a:r>
            <a:r>
              <a:rPr lang="en-ID" dirty="0" err="1"/>
              <a:t>maka</a:t>
            </a:r>
            <a:r>
              <a:rPr lang="en-ID" dirty="0"/>
              <a:t> </a:t>
            </a:r>
            <a:r>
              <a:rPr lang="en-ID" dirty="0" err="1"/>
              <a:t>akan</a:t>
            </a:r>
            <a:r>
              <a:rPr lang="en-ID" dirty="0"/>
              <a:t> </a:t>
            </a:r>
            <a:r>
              <a:rPr lang="en-ID" dirty="0" err="1"/>
              <a:t>mempengaruhi</a:t>
            </a:r>
            <a:r>
              <a:rPr lang="en-ID" dirty="0"/>
              <a:t> </a:t>
            </a:r>
            <a:r>
              <a:rPr lang="en-ID" dirty="0" err="1"/>
              <a:t>kinerja</a:t>
            </a:r>
            <a:r>
              <a:rPr lang="en-ID" dirty="0"/>
              <a:t> model </a:t>
            </a:r>
            <a:r>
              <a:rPr lang="en-ID" dirty="0" err="1"/>
              <a:t>sebab</a:t>
            </a:r>
            <a:r>
              <a:rPr lang="en-ID" dirty="0"/>
              <a:t> KNN </a:t>
            </a:r>
            <a:r>
              <a:rPr lang="en-ID" dirty="0" err="1"/>
              <a:t>sensitif</a:t>
            </a:r>
            <a:r>
              <a:rPr lang="en-ID" dirty="0"/>
              <a:t> </a:t>
            </a:r>
            <a:r>
              <a:rPr lang="en-ID" dirty="0" err="1"/>
              <a:t>terhadap</a:t>
            </a:r>
            <a:r>
              <a:rPr lang="en-ID" dirty="0"/>
              <a:t> data yang </a:t>
            </a:r>
            <a:r>
              <a:rPr lang="en-ID" dirty="0" err="1"/>
              <a:t>tidak</a:t>
            </a:r>
            <a:r>
              <a:rPr lang="en-ID" dirty="0"/>
              <a:t> </a:t>
            </a:r>
            <a:r>
              <a:rPr lang="en-ID" dirty="0" err="1"/>
              <a:t>dinormaliasi</a:t>
            </a:r>
            <a:r>
              <a:rPr lang="en-ID" dirty="0"/>
              <a:t>.</a:t>
            </a:r>
          </a:p>
          <a:p>
            <a:endParaRPr lang="en-ID" dirty="0"/>
          </a:p>
          <a:p>
            <a:r>
              <a:rPr lang="en-ID" dirty="0" err="1"/>
              <a:t>Untuk</a:t>
            </a:r>
            <a:r>
              <a:rPr lang="en-ID" dirty="0"/>
              <a:t> </a:t>
            </a:r>
            <a:r>
              <a:rPr lang="en-ID" dirty="0" err="1"/>
              <a:t>fitur</a:t>
            </a:r>
            <a:r>
              <a:rPr lang="en-ID" dirty="0"/>
              <a:t> </a:t>
            </a:r>
            <a:r>
              <a:rPr lang="en-ID" dirty="0" err="1"/>
              <a:t>dengan</a:t>
            </a:r>
            <a:r>
              <a:rPr lang="en-ID" dirty="0"/>
              <a:t> </a:t>
            </a:r>
            <a:r>
              <a:rPr lang="en-ID" dirty="0" err="1"/>
              <a:t>jenis</a:t>
            </a:r>
            <a:r>
              <a:rPr lang="en-ID" dirty="0"/>
              <a:t> data </a:t>
            </a:r>
            <a:r>
              <a:rPr lang="en-ID" dirty="0" err="1"/>
              <a:t>kategorikal</a:t>
            </a:r>
            <a:r>
              <a:rPr lang="en-ID" dirty="0"/>
              <a:t> </a:t>
            </a:r>
            <a:r>
              <a:rPr lang="en-ID" dirty="0" err="1"/>
              <a:t>akan</a:t>
            </a:r>
            <a:r>
              <a:rPr lang="en-ID" dirty="0"/>
              <a:t> </a:t>
            </a:r>
            <a:r>
              <a:rPr lang="en-ID" dirty="0" err="1"/>
              <a:t>dilakukan</a:t>
            </a:r>
            <a:r>
              <a:rPr lang="en-ID" dirty="0"/>
              <a:t> </a:t>
            </a:r>
            <a:r>
              <a:rPr lang="en-ID" dirty="0" err="1"/>
              <a:t>pemeriksaan</a:t>
            </a:r>
            <a:r>
              <a:rPr lang="en-ID" dirty="0"/>
              <a:t> </a:t>
            </a:r>
            <a:r>
              <a:rPr lang="en-ID" dirty="0" err="1"/>
              <a:t>nilai</a:t>
            </a:r>
            <a:r>
              <a:rPr lang="en-ID" dirty="0"/>
              <a:t> </a:t>
            </a:r>
            <a:r>
              <a:rPr lang="en-ID" dirty="0" err="1"/>
              <a:t>unik</a:t>
            </a:r>
            <a:r>
              <a:rPr lang="en-ID" dirty="0"/>
              <a:t> </a:t>
            </a:r>
            <a:r>
              <a:rPr lang="en-ID" dirty="0" err="1"/>
              <a:t>terhadap</a:t>
            </a:r>
            <a:r>
              <a:rPr lang="en-ID" dirty="0"/>
              <a:t> data yang </a:t>
            </a:r>
            <a:r>
              <a:rPr lang="en-ID" dirty="0" err="1"/>
              <a:t>ada</a:t>
            </a:r>
            <a:r>
              <a:rPr lang="en-ID" dirty="0"/>
              <a:t> </a:t>
            </a:r>
            <a:r>
              <a:rPr lang="en-ID" dirty="0" err="1"/>
              <a:t>didalamnya</a:t>
            </a:r>
            <a:r>
              <a:rPr lang="en-ID" dirty="0"/>
              <a:t> yang </a:t>
            </a:r>
            <a:r>
              <a:rPr lang="en-ID" dirty="0" err="1"/>
              <a:t>berupa</a:t>
            </a:r>
            <a:r>
              <a:rPr lang="en-ID" dirty="0"/>
              <a:t> 0 dan 1.</a:t>
            </a:r>
          </a:p>
          <a:p>
            <a:endParaRPr lang="en-ID" dirty="0"/>
          </a:p>
          <a:p>
            <a:r>
              <a:rPr lang="en-ID" dirty="0"/>
              <a:t>Fitur </a:t>
            </a:r>
            <a:r>
              <a:rPr lang="en-ID" dirty="0" err="1"/>
              <a:t>kategorikal</a:t>
            </a:r>
            <a:r>
              <a:rPr lang="en-ID" dirty="0"/>
              <a:t> </a:t>
            </a:r>
            <a:r>
              <a:rPr lang="en-ID" dirty="0" err="1"/>
              <a:t>ini</a:t>
            </a:r>
            <a:r>
              <a:rPr lang="en-ID" dirty="0"/>
              <a:t> </a:t>
            </a:r>
            <a:r>
              <a:rPr lang="en-ID" dirty="0" err="1"/>
              <a:t>tidak</a:t>
            </a:r>
            <a:r>
              <a:rPr lang="en-ID" dirty="0"/>
              <a:t> </a:t>
            </a:r>
            <a:r>
              <a:rPr lang="en-ID" dirty="0" err="1"/>
              <a:t>akan</a:t>
            </a:r>
            <a:r>
              <a:rPr lang="en-ID" dirty="0"/>
              <a:t> </a:t>
            </a:r>
            <a:r>
              <a:rPr lang="en-ID" dirty="0" err="1"/>
              <a:t>dilakukan</a:t>
            </a:r>
            <a:r>
              <a:rPr lang="en-ID" dirty="0"/>
              <a:t> </a:t>
            </a:r>
            <a:r>
              <a:rPr lang="en-ID" dirty="0" err="1"/>
              <a:t>normalisasi</a:t>
            </a:r>
            <a:r>
              <a:rPr lang="en-ID" dirty="0"/>
              <a:t> </a:t>
            </a:r>
            <a:r>
              <a:rPr lang="en-ID" dirty="0" err="1"/>
              <a:t>karena</a:t>
            </a:r>
            <a:r>
              <a:rPr lang="en-ID" dirty="0"/>
              <a:t> </a:t>
            </a:r>
            <a:r>
              <a:rPr lang="en-ID" dirty="0" err="1"/>
              <a:t>ini</a:t>
            </a:r>
            <a:r>
              <a:rPr lang="en-ID" dirty="0"/>
              <a:t> </a:t>
            </a:r>
            <a:r>
              <a:rPr lang="en-ID" dirty="0" err="1"/>
              <a:t>adalah</a:t>
            </a:r>
            <a:r>
              <a:rPr lang="en-ID" dirty="0"/>
              <a:t> </a:t>
            </a:r>
            <a:r>
              <a:rPr lang="en-ID" dirty="0" err="1"/>
              <a:t>fitur</a:t>
            </a:r>
            <a:r>
              <a:rPr lang="en-ID" dirty="0"/>
              <a:t> </a:t>
            </a:r>
            <a:r>
              <a:rPr lang="en-ID" dirty="0" err="1"/>
              <a:t>kelas</a:t>
            </a:r>
            <a:r>
              <a:rPr lang="en-ID" dirty="0"/>
              <a:t> target yang </a:t>
            </a:r>
            <a:r>
              <a:rPr lang="en-ID" dirty="0" err="1"/>
              <a:t>menunjukkan</a:t>
            </a:r>
            <a:r>
              <a:rPr lang="en-ID" dirty="0"/>
              <a:t> </a:t>
            </a:r>
            <a:r>
              <a:rPr lang="en-ID" dirty="0" err="1"/>
              <a:t>bahwa</a:t>
            </a:r>
            <a:r>
              <a:rPr lang="en-ID" dirty="0"/>
              <a:t> 0 </a:t>
            </a:r>
            <a:r>
              <a:rPr lang="en-ID" dirty="0" err="1"/>
              <a:t>adalah</a:t>
            </a:r>
            <a:r>
              <a:rPr lang="en-ID" dirty="0"/>
              <a:t> negative diabetes dan 1 </a:t>
            </a:r>
            <a:r>
              <a:rPr lang="en-ID" dirty="0" err="1"/>
              <a:t>adalah</a:t>
            </a:r>
            <a:r>
              <a:rPr lang="en-ID" dirty="0"/>
              <a:t> </a:t>
            </a:r>
            <a:r>
              <a:rPr lang="en-ID" dirty="0" err="1"/>
              <a:t>positif</a:t>
            </a:r>
            <a:r>
              <a:rPr lang="en-ID" dirty="0"/>
              <a:t> diabetes.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8587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Setelah dataset </a:t>
            </a:r>
            <a:r>
              <a:rPr lang="en-US" dirty="0" err="1"/>
              <a:t>melewati</a:t>
            </a:r>
            <a:r>
              <a:rPr lang="en-US" dirty="0"/>
              <a:t> </a:t>
            </a:r>
            <a:r>
              <a:rPr lang="en-US" dirty="0" err="1"/>
              <a:t>tahap</a:t>
            </a:r>
            <a:r>
              <a:rPr lang="en-US" dirty="0"/>
              <a:t> preprocessing maka dataset sudah siap </a:t>
            </a:r>
            <a:r>
              <a:rPr lang="en-US" dirty="0" err="1"/>
              <a:t>untuk</a:t>
            </a:r>
            <a:r>
              <a:rPr lang="en-US" dirty="0"/>
              <a:t> </a:t>
            </a:r>
            <a:r>
              <a:rPr lang="en-US" dirty="0" err="1"/>
              <a:t>digunakan</a:t>
            </a:r>
            <a:r>
              <a:rPr lang="en-US" dirty="0"/>
              <a:t> dan </a:t>
            </a:r>
            <a:r>
              <a:rPr lang="en-US" dirty="0" err="1"/>
              <a:t>akan</a:t>
            </a:r>
            <a:r>
              <a:rPr lang="en-US" dirty="0"/>
              <a:t> </a:t>
            </a:r>
            <a:r>
              <a:rPr lang="en-US" dirty="0" err="1"/>
              <a:t>dilakukan</a:t>
            </a:r>
            <a:r>
              <a:rPr lang="en-US" dirty="0"/>
              <a:t> </a:t>
            </a:r>
            <a:r>
              <a:rPr lang="en-US" dirty="0" err="1"/>
              <a:t>pembagian</a:t>
            </a:r>
            <a:r>
              <a:rPr lang="en-US" dirty="0"/>
              <a:t> data </a:t>
            </a:r>
            <a:r>
              <a:rPr lang="en-US" dirty="0" err="1"/>
              <a:t>dengan</a:t>
            </a:r>
            <a:r>
              <a:rPr lang="en-US" dirty="0"/>
              <a:t> </a:t>
            </a:r>
            <a:r>
              <a:rPr lang="en-US" dirty="0" err="1"/>
              <a:t>proporsi</a:t>
            </a:r>
            <a:r>
              <a:rPr lang="en-US" dirty="0"/>
              <a:t> 80% </a:t>
            </a:r>
            <a:r>
              <a:rPr lang="en-US" dirty="0" err="1"/>
              <a:t>untuk</a:t>
            </a:r>
            <a:r>
              <a:rPr lang="en-US" dirty="0"/>
              <a:t> data </a:t>
            </a:r>
            <a:r>
              <a:rPr lang="en-US" dirty="0" err="1"/>
              <a:t>latih</a:t>
            </a:r>
            <a:r>
              <a:rPr lang="en-US" dirty="0"/>
              <a:t> dan 20% </a:t>
            </a:r>
            <a:r>
              <a:rPr lang="en-US" dirty="0" err="1"/>
              <a:t>untuk</a:t>
            </a:r>
            <a:r>
              <a:rPr lang="en-US" dirty="0"/>
              <a:t> data uji.</a:t>
            </a:r>
            <a:endParaRPr lang="en-ID"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61994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1.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8.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9.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0.png"/><Relationship Id="rId12" Type="http://schemas.openxmlformats.org/officeDocument/2006/relationships/image" Target="../media/image31.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image" Target="../media/image72.png"/><Relationship Id="rId10" Type="http://schemas.openxmlformats.org/officeDocument/2006/relationships/image" Target="../media/image27.svg"/><Relationship Id="rId4" Type="http://schemas.openxmlformats.org/officeDocument/2006/relationships/image" Target="../media/image6.svg"/><Relationship Id="rId9" Type="http://schemas.openxmlformats.org/officeDocument/2006/relationships/image" Target="../media/image26.png"/><Relationship Id="rId14"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4.svg"/><Relationship Id="rId7"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4.svg"/><Relationship Id="rId7"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3.png"/><Relationship Id="rId7" Type="http://schemas.openxmlformats.org/officeDocument/2006/relationships/image" Target="../media/image31.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77.png"/><Relationship Id="rId4" Type="http://schemas.openxmlformats.org/officeDocument/2006/relationships/image" Target="../media/image74.sv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8.png"/><Relationship Id="rId7" Type="http://schemas.openxmlformats.org/officeDocument/2006/relationships/image" Target="../media/image16.png"/><Relationship Id="rId12" Type="http://schemas.openxmlformats.org/officeDocument/2006/relationships/image" Target="../media/image6.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1.svg"/><Relationship Id="rId11" Type="http://schemas.openxmlformats.org/officeDocument/2006/relationships/image" Target="../media/image5.png"/><Relationship Id="rId5" Type="http://schemas.openxmlformats.org/officeDocument/2006/relationships/image" Target="../media/image80.png"/><Relationship Id="rId10" Type="http://schemas.openxmlformats.org/officeDocument/2006/relationships/image" Target="../media/image56.svg"/><Relationship Id="rId4" Type="http://schemas.openxmlformats.org/officeDocument/2006/relationships/image" Target="../media/image79.sv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84.png"/><Relationship Id="rId4" Type="http://schemas.openxmlformats.org/officeDocument/2006/relationships/image" Target="../media/image54.svg"/><Relationship Id="rId9"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9.svg"/><Relationship Id="rId7" Type="http://schemas.openxmlformats.org/officeDocument/2006/relationships/image" Target="../media/image4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86.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4.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5.sv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8.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29.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1.png"/><Relationship Id="rId7" Type="http://schemas.openxmlformats.org/officeDocument/2006/relationships/image" Target="../media/image5.png"/><Relationship Id="rId12" Type="http://schemas.openxmlformats.org/officeDocument/2006/relationships/hyperlink" Target="https://www.kaggle.com/datasets/uciml/pima-indians-diabetes-database/dat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2.svg"/><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6.svg"/><Relationship Id="rId4" Type="http://schemas.openxmlformats.org/officeDocument/2006/relationships/image" Target="../media/image35.sv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59.png"/><Relationship Id="rId5" Type="http://schemas.openxmlformats.org/officeDocument/2006/relationships/image" Target="../media/image36.png"/><Relationship Id="rId10" Type="http://schemas.openxmlformats.org/officeDocument/2006/relationships/image" Target="../media/image6.svg"/><Relationship Id="rId4" Type="http://schemas.openxmlformats.org/officeDocument/2006/relationships/image" Target="../media/image35.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471011" y="7325645"/>
            <a:ext cx="2816989" cy="2961355"/>
          </a:xfrm>
          <a:custGeom>
            <a:avLst/>
            <a:gdLst/>
            <a:ahLst/>
            <a:cxnLst/>
            <a:rect l="l" t="t" r="r" b="b"/>
            <a:pathLst>
              <a:path w="2816989" h="2961355">
                <a:moveTo>
                  <a:pt x="0" y="2961355"/>
                </a:moveTo>
                <a:lnTo>
                  <a:pt x="2816989" y="2961355"/>
                </a:lnTo>
                <a:lnTo>
                  <a:pt x="2816989" y="0"/>
                </a:lnTo>
                <a:lnTo>
                  <a:pt x="0" y="0"/>
                </a:lnTo>
                <a:lnTo>
                  <a:pt x="0" y="296135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14202040" y="0"/>
            <a:ext cx="4085960" cy="3973596"/>
          </a:xfrm>
          <a:custGeom>
            <a:avLst/>
            <a:gdLst/>
            <a:ahLst/>
            <a:cxnLst/>
            <a:rect l="l" t="t" r="r" b="b"/>
            <a:pathLst>
              <a:path w="4085960" h="3973596">
                <a:moveTo>
                  <a:pt x="0" y="3973596"/>
                </a:moveTo>
                <a:lnTo>
                  <a:pt x="4085960" y="3973596"/>
                </a:lnTo>
                <a:lnTo>
                  <a:pt x="4085960" y="0"/>
                </a:lnTo>
                <a:lnTo>
                  <a:pt x="0" y="0"/>
                </a:lnTo>
                <a:lnTo>
                  <a:pt x="0" y="3973596"/>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03058" y="-187587"/>
            <a:ext cx="7315200" cy="658368"/>
          </a:xfrm>
          <a:custGeom>
            <a:avLst/>
            <a:gdLst/>
            <a:ahLst/>
            <a:cxnLst/>
            <a:rect l="l" t="t" r="r" b="b"/>
            <a:pathLst>
              <a:path w="7315200" h="658368">
                <a:moveTo>
                  <a:pt x="0" y="0"/>
                </a:moveTo>
                <a:lnTo>
                  <a:pt x="7315200" y="0"/>
                </a:lnTo>
                <a:lnTo>
                  <a:pt x="7315200" y="658368"/>
                </a:lnTo>
                <a:lnTo>
                  <a:pt x="0" y="658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2214056" y="4277617"/>
            <a:ext cx="13875038" cy="2116140"/>
          </a:xfrm>
          <a:prstGeom prst="rect">
            <a:avLst/>
          </a:prstGeom>
        </p:spPr>
        <p:txBody>
          <a:bodyPr lIns="0" tIns="0" rIns="0" bIns="0" rtlCol="0" anchor="t">
            <a:spAutoFit/>
          </a:bodyPr>
          <a:lstStyle/>
          <a:p>
            <a:pPr algn="ctr">
              <a:lnSpc>
                <a:spcPts val="5687"/>
              </a:lnSpc>
            </a:pPr>
            <a:r>
              <a:rPr lang="en-US" sz="4062" b="1">
                <a:solidFill>
                  <a:srgbClr val="245095"/>
                </a:solidFill>
                <a:latin typeface="Open Sans Bold"/>
                <a:ea typeface="Open Sans Bold"/>
                <a:cs typeface="Open Sans Bold"/>
                <a:sym typeface="Open Sans Bold"/>
              </a:rPr>
              <a:t>COMPARISON OF DATA NORMALIZATION TECHNIQUES ON KNN CLASSIFICATION PERFORMANCE FOR</a:t>
            </a:r>
          </a:p>
          <a:p>
            <a:pPr algn="ctr">
              <a:lnSpc>
                <a:spcPts val="5687"/>
              </a:lnSpc>
            </a:pPr>
            <a:r>
              <a:rPr lang="en-US" sz="4062" b="1">
                <a:solidFill>
                  <a:srgbClr val="245095"/>
                </a:solidFill>
                <a:latin typeface="Open Sans Bold"/>
                <a:ea typeface="Open Sans Bold"/>
                <a:cs typeface="Open Sans Bold"/>
                <a:sym typeface="Open Sans Bold"/>
              </a:rPr>
              <a:t>PIMA INDIANS DIABETES DATASET</a:t>
            </a:r>
          </a:p>
        </p:txBody>
      </p:sp>
      <p:sp>
        <p:nvSpPr>
          <p:cNvPr id="6" name="Freeform 6"/>
          <p:cNvSpPr/>
          <p:nvPr/>
        </p:nvSpPr>
        <p:spPr>
          <a:xfrm flipH="1">
            <a:off x="8155811" y="990066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9574" t="-19574"/>
            </a:stretch>
          </a:blipFill>
        </p:spPr>
      </p:sp>
      <p:grpSp>
        <p:nvGrpSpPr>
          <p:cNvPr id="7" name="Group 7"/>
          <p:cNvGrpSpPr/>
          <p:nvPr/>
        </p:nvGrpSpPr>
        <p:grpSpPr>
          <a:xfrm>
            <a:off x="4496402" y="7046983"/>
            <a:ext cx="9295195" cy="556577"/>
            <a:chOff x="0" y="0"/>
            <a:chExt cx="12393594" cy="742103"/>
          </a:xfrm>
        </p:grpSpPr>
        <p:sp>
          <p:nvSpPr>
            <p:cNvPr id="8" name="TextBox 8"/>
            <p:cNvSpPr txBox="1"/>
            <p:nvPr/>
          </p:nvSpPr>
          <p:spPr>
            <a:xfrm>
              <a:off x="0" y="-38100"/>
              <a:ext cx="7711256" cy="751628"/>
            </a:xfrm>
            <a:prstGeom prst="rect">
              <a:avLst/>
            </a:prstGeom>
          </p:spPr>
          <p:txBody>
            <a:bodyPr lIns="0" tIns="0" rIns="0" bIns="0" rtlCol="0" anchor="t">
              <a:spAutoFit/>
            </a:bodyPr>
            <a:lstStyle/>
            <a:p>
              <a:pPr algn="l">
                <a:lnSpc>
                  <a:spcPts val="4759"/>
                </a:lnSpc>
              </a:pPr>
              <a:r>
                <a:rPr lang="en-US" sz="3399" b="1">
                  <a:solidFill>
                    <a:srgbClr val="000000"/>
                  </a:solidFill>
                  <a:latin typeface="Open Sans Bold"/>
                  <a:ea typeface="Open Sans Bold"/>
                  <a:cs typeface="Open Sans Bold"/>
                  <a:sym typeface="Open Sans Bold"/>
                </a:rPr>
                <a:t>Yohanes Dimas Pratama</a:t>
              </a:r>
            </a:p>
          </p:txBody>
        </p:sp>
        <p:sp>
          <p:nvSpPr>
            <p:cNvPr id="9" name="TextBox 9"/>
            <p:cNvSpPr txBox="1"/>
            <p:nvPr/>
          </p:nvSpPr>
          <p:spPr>
            <a:xfrm>
              <a:off x="7940992" y="-28215"/>
              <a:ext cx="4452602" cy="741383"/>
            </a:xfrm>
            <a:prstGeom prst="rect">
              <a:avLst/>
            </a:prstGeom>
          </p:spPr>
          <p:txBody>
            <a:bodyPr lIns="0" tIns="0" rIns="0" bIns="0" rtlCol="0" anchor="t">
              <a:spAutoFit/>
            </a:bodyPr>
            <a:lstStyle/>
            <a:p>
              <a:pPr algn="l">
                <a:lnSpc>
                  <a:spcPts val="4789"/>
                </a:lnSpc>
              </a:pPr>
              <a:r>
                <a:rPr lang="en-US" sz="3421" b="1">
                  <a:solidFill>
                    <a:srgbClr val="000000"/>
                  </a:solidFill>
                  <a:latin typeface="Open Sans Bold"/>
                  <a:ea typeface="Open Sans Bold"/>
                  <a:cs typeface="Open Sans Bold"/>
                  <a:sym typeface="Open Sans Bold"/>
                </a:rPr>
                <a:t>A11.2021.13254</a:t>
              </a:r>
            </a:p>
          </p:txBody>
        </p:sp>
        <p:sp>
          <p:nvSpPr>
            <p:cNvPr id="10" name="AutoShape 10"/>
            <p:cNvSpPr/>
            <p:nvPr/>
          </p:nvSpPr>
          <p:spPr>
            <a:xfrm flipV="1">
              <a:off x="7495356" y="0"/>
              <a:ext cx="0" cy="742103"/>
            </a:xfrm>
            <a:prstGeom prst="line">
              <a:avLst/>
            </a:prstGeom>
            <a:ln w="50800" cap="flat">
              <a:solidFill>
                <a:srgbClr val="000000"/>
              </a:solidFill>
              <a:prstDash val="solid"/>
              <a:headEnd type="none" w="sm" len="sm"/>
              <a:tailEnd type="none" w="sm" len="sm"/>
            </a:ln>
          </p:spPr>
        </p:sp>
      </p:grpSp>
      <p:sp>
        <p:nvSpPr>
          <p:cNvPr id="11" name="Freeform 11"/>
          <p:cNvSpPr/>
          <p:nvPr/>
        </p:nvSpPr>
        <p:spPr>
          <a:xfrm>
            <a:off x="548706" y="821748"/>
            <a:ext cx="7511855" cy="1568100"/>
          </a:xfrm>
          <a:custGeom>
            <a:avLst/>
            <a:gdLst/>
            <a:ahLst/>
            <a:cxnLst/>
            <a:rect l="l" t="t" r="r" b="b"/>
            <a:pathLst>
              <a:path w="7511855" h="1568100">
                <a:moveTo>
                  <a:pt x="0" y="0"/>
                </a:moveTo>
                <a:lnTo>
                  <a:pt x="7511855" y="0"/>
                </a:lnTo>
                <a:lnTo>
                  <a:pt x="7511855" y="1568100"/>
                </a:lnTo>
                <a:lnTo>
                  <a:pt x="0" y="1568100"/>
                </a:lnTo>
                <a:lnTo>
                  <a:pt x="0" y="0"/>
                </a:lnTo>
                <a:close/>
              </a:path>
            </a:pathLst>
          </a:custGeom>
          <a:blipFill>
            <a:blip r:embed="rId9"/>
            <a:stretch>
              <a:fillRect/>
            </a:stretch>
          </a:blipFill>
        </p:spPr>
      </p:sp>
      <p:sp>
        <p:nvSpPr>
          <p:cNvPr id="12" name="TextBox 12"/>
          <p:cNvSpPr txBox="1"/>
          <p:nvPr/>
        </p:nvSpPr>
        <p:spPr>
          <a:xfrm>
            <a:off x="5096776" y="8206334"/>
            <a:ext cx="8094448" cy="913765"/>
          </a:xfrm>
          <a:prstGeom prst="rect">
            <a:avLst/>
          </a:prstGeom>
        </p:spPr>
        <p:txBody>
          <a:bodyPr lIns="0" tIns="0" rIns="0" bIns="0" rtlCol="0" anchor="t">
            <a:spAutoFit/>
          </a:bodyPr>
          <a:lstStyle/>
          <a:p>
            <a:pPr algn="ctr">
              <a:lnSpc>
                <a:spcPts val="4339"/>
              </a:lnSpc>
            </a:pPr>
            <a:r>
              <a:rPr lang="en-US" sz="3099" b="1">
                <a:solidFill>
                  <a:srgbClr val="000000"/>
                </a:solidFill>
                <a:latin typeface="Open Sans Bold"/>
                <a:ea typeface="Open Sans Bold"/>
                <a:cs typeface="Open Sans Bold"/>
                <a:sym typeface="Open Sans Bold"/>
              </a:rPr>
              <a:t>Fakultas Ilmu Komputer</a:t>
            </a:r>
          </a:p>
          <a:p>
            <a:pPr algn="ctr">
              <a:lnSpc>
                <a:spcPts val="3080"/>
              </a:lnSpc>
            </a:pPr>
            <a:r>
              <a:rPr lang="en-US" sz="2200" b="1">
                <a:solidFill>
                  <a:srgbClr val="000000"/>
                </a:solidFill>
                <a:latin typeface="Open Sans Bold"/>
                <a:ea typeface="Open Sans Bold"/>
                <a:cs typeface="Open Sans Bold"/>
                <a:sym typeface="Open Sans Bold"/>
              </a:rPr>
              <a:t>Program Studi Teknik Informatika</a:t>
            </a:r>
          </a:p>
        </p:txBody>
      </p:sp>
      <p:sp>
        <p:nvSpPr>
          <p:cNvPr id="13" name="TextBox 13"/>
          <p:cNvSpPr txBox="1"/>
          <p:nvPr/>
        </p:nvSpPr>
        <p:spPr>
          <a:xfrm>
            <a:off x="1028700" y="3103739"/>
            <a:ext cx="16230600" cy="580351"/>
          </a:xfrm>
          <a:prstGeom prst="rect">
            <a:avLst/>
          </a:prstGeom>
        </p:spPr>
        <p:txBody>
          <a:bodyPr lIns="0" tIns="0" rIns="0" bIns="0" rtlCol="0" anchor="t">
            <a:spAutoFit/>
          </a:bodyPr>
          <a:lstStyle/>
          <a:p>
            <a:pPr algn="ctr">
              <a:lnSpc>
                <a:spcPts val="4763"/>
              </a:lnSpc>
              <a:spcBef>
                <a:spcPct val="0"/>
              </a:spcBef>
            </a:pPr>
            <a:r>
              <a:rPr lang="en-US" sz="3402" b="1">
                <a:solidFill>
                  <a:srgbClr val="000000"/>
                </a:solidFill>
                <a:latin typeface="Open Sans Bold"/>
                <a:ea typeface="Open Sans Bold"/>
                <a:cs typeface="Open Sans Bold"/>
                <a:sym typeface="Open Sans Bold"/>
              </a:rPr>
              <a:t>SEMINAR HASIL PUBLIKASI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3">
              <a:extLst>
                <a:ext uri="{96DAC541-7B7A-43D3-8B79-37D633B846F1}">
                  <asvg:svgBlip xmlns:asvg="http://schemas.microsoft.com/office/drawing/2016/SVG/main" r:embed="rId4"/>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5">
              <a:extLst>
                <a:ext uri="{96DAC541-7B7A-43D3-8B79-37D633B846F1}">
                  <asvg:svgBlip xmlns:asvg="http://schemas.microsoft.com/office/drawing/2016/SVG/main" r:embed="rId6"/>
                </a:ext>
              </a:extLst>
            </a:blip>
            <a:stretch>
              <a:fillRect l="-94817" t="-111018" r="-12744" b="-43268"/>
            </a:stretch>
          </a:blipFill>
        </p:spPr>
      </p:sp>
      <p:sp>
        <p:nvSpPr>
          <p:cNvPr id="4" name="Freeform 4"/>
          <p:cNvSpPr/>
          <p:nvPr/>
        </p:nvSpPr>
        <p:spPr>
          <a:xfrm>
            <a:off x="0" y="7612438"/>
            <a:ext cx="2183111" cy="2674562"/>
          </a:xfrm>
          <a:custGeom>
            <a:avLst/>
            <a:gdLst/>
            <a:ahLst/>
            <a:cxnLst/>
            <a:rect l="l" t="t" r="r" b="b"/>
            <a:pathLst>
              <a:path w="2183111" h="2674562">
                <a:moveTo>
                  <a:pt x="0" y="0"/>
                </a:moveTo>
                <a:lnTo>
                  <a:pt x="2183111" y="0"/>
                </a:lnTo>
                <a:lnTo>
                  <a:pt x="2183111" y="2674562"/>
                </a:lnTo>
                <a:lnTo>
                  <a:pt x="0" y="26745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44999"/>
              <a:extLst>
                <a:ext uri="{96DAC541-7B7A-43D3-8B79-37D633B846F1}">
                  <asvg:svgBlip xmlns:asvg="http://schemas.microsoft.com/office/drawing/2016/SVG/main" r:embed="rId8"/>
                </a:ext>
              </a:extLst>
            </a:blip>
            <a:stretch>
              <a:fillRect/>
            </a:stretch>
          </a:blipFill>
        </p:spPr>
      </p:sp>
      <p:sp>
        <p:nvSpPr>
          <p:cNvPr id="6" name="Freeform 6"/>
          <p:cNvSpPr/>
          <p:nvPr/>
        </p:nvSpPr>
        <p:spPr>
          <a:xfrm>
            <a:off x="15613438" y="0"/>
            <a:ext cx="2674562" cy="2674562"/>
          </a:xfrm>
          <a:custGeom>
            <a:avLst/>
            <a:gdLst/>
            <a:ahLst/>
            <a:cxnLst/>
            <a:rect l="l" t="t" r="r" b="b"/>
            <a:pathLst>
              <a:path w="2674562" h="2674562">
                <a:moveTo>
                  <a:pt x="0" y="0"/>
                </a:moveTo>
                <a:lnTo>
                  <a:pt x="2674562" y="0"/>
                </a:lnTo>
                <a:lnTo>
                  <a:pt x="2674562" y="2674562"/>
                </a:lnTo>
                <a:lnTo>
                  <a:pt x="0" y="26745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AutoShape 7"/>
          <p:cNvSpPr/>
          <p:nvPr/>
        </p:nvSpPr>
        <p:spPr>
          <a:xfrm>
            <a:off x="11715750" y="9526716"/>
            <a:ext cx="2705661" cy="0"/>
          </a:xfrm>
          <a:prstGeom prst="line">
            <a:avLst/>
          </a:prstGeom>
          <a:ln w="38100" cap="flat">
            <a:solidFill>
              <a:srgbClr val="000000"/>
            </a:solidFill>
            <a:prstDash val="solid"/>
            <a:headEnd type="none" w="sm" len="sm"/>
            <a:tailEnd type="none" w="sm" len="sm"/>
          </a:ln>
        </p:spPr>
      </p:sp>
      <p:pic>
        <p:nvPicPr>
          <p:cNvPr id="8" name="Picture 8"/>
          <p:cNvPicPr>
            <a:picLocks noChangeAspect="1"/>
          </p:cNvPicPr>
          <p:nvPr/>
        </p:nvPicPr>
        <p:blipFill>
          <a:blip r:embed="rId11"/>
          <a:stretch>
            <a:fillRect/>
          </a:stretch>
        </p:blipFill>
        <p:spPr>
          <a:xfrm>
            <a:off x="2277276" y="3085827"/>
            <a:ext cx="6283212" cy="6941425"/>
          </a:xfrm>
          <a:prstGeom prst="rect">
            <a:avLst/>
          </a:prstGeom>
        </p:spPr>
      </p:pic>
      <p:sp>
        <p:nvSpPr>
          <p:cNvPr id="9" name="Freeform 9"/>
          <p:cNvSpPr/>
          <p:nvPr/>
        </p:nvSpPr>
        <p:spPr>
          <a:xfrm>
            <a:off x="8865989" y="4516459"/>
            <a:ext cx="6566283" cy="1444582"/>
          </a:xfrm>
          <a:custGeom>
            <a:avLst/>
            <a:gdLst/>
            <a:ahLst/>
            <a:cxnLst/>
            <a:rect l="l" t="t" r="r" b="b"/>
            <a:pathLst>
              <a:path w="6566283" h="1444582">
                <a:moveTo>
                  <a:pt x="0" y="0"/>
                </a:moveTo>
                <a:lnTo>
                  <a:pt x="6566283" y="0"/>
                </a:lnTo>
                <a:lnTo>
                  <a:pt x="6566283" y="1444582"/>
                </a:lnTo>
                <a:lnTo>
                  <a:pt x="0" y="1444582"/>
                </a:lnTo>
                <a:lnTo>
                  <a:pt x="0" y="0"/>
                </a:lnTo>
                <a:close/>
              </a:path>
            </a:pathLst>
          </a:custGeom>
          <a:blipFill>
            <a:blip r:embed="rId12"/>
            <a:stretch>
              <a:fillRect/>
            </a:stretch>
          </a:blipFill>
        </p:spPr>
      </p:sp>
      <p:sp>
        <p:nvSpPr>
          <p:cNvPr id="10" name="TextBox 10"/>
          <p:cNvSpPr txBox="1"/>
          <p:nvPr/>
        </p:nvSpPr>
        <p:spPr>
          <a:xfrm>
            <a:off x="1849609" y="1384832"/>
            <a:ext cx="8159818" cy="1193800"/>
          </a:xfrm>
          <a:prstGeom prst="rect">
            <a:avLst/>
          </a:prstGeom>
        </p:spPr>
        <p:txBody>
          <a:bodyPr lIns="0" tIns="0" rIns="0" bIns="0" rtlCol="0" anchor="t">
            <a:spAutoFit/>
          </a:bodyPr>
          <a:lstStyle/>
          <a:p>
            <a:pPr algn="l">
              <a:lnSpc>
                <a:spcPts val="9799"/>
              </a:lnSpc>
            </a:pPr>
            <a:r>
              <a:rPr lang="en-US" sz="6999" b="1">
                <a:solidFill>
                  <a:srgbClr val="FFFFFF"/>
                </a:solidFill>
                <a:latin typeface="Open Sans Bold"/>
                <a:ea typeface="Open Sans Bold"/>
                <a:cs typeface="Open Sans Bold"/>
                <a:sym typeface="Open Sans Bold"/>
              </a:rPr>
              <a:t>PEMBAGIAN DATA</a:t>
            </a:r>
          </a:p>
        </p:txBody>
      </p:sp>
      <p:sp>
        <p:nvSpPr>
          <p:cNvPr id="11" name="TextBox 11"/>
          <p:cNvSpPr txBox="1"/>
          <p:nvPr/>
        </p:nvSpPr>
        <p:spPr>
          <a:xfrm>
            <a:off x="8289242" y="8702069"/>
            <a:ext cx="6132169" cy="514329"/>
          </a:xfrm>
          <a:prstGeom prst="rect">
            <a:avLst/>
          </a:prstGeom>
        </p:spPr>
        <p:txBody>
          <a:bodyPr lIns="0" tIns="0" rIns="0" bIns="0" rtlCol="0" anchor="t">
            <a:spAutoFit/>
          </a:bodyPr>
          <a:lstStyle/>
          <a:p>
            <a:pPr algn="ctr">
              <a:lnSpc>
                <a:spcPts val="4203"/>
              </a:lnSpc>
              <a:spcBef>
                <a:spcPct val="0"/>
              </a:spcBef>
            </a:pPr>
            <a:r>
              <a:rPr lang="en-US" sz="3002" b="1">
                <a:solidFill>
                  <a:srgbClr val="245095"/>
                </a:solidFill>
                <a:latin typeface="Open Sans Bold"/>
                <a:ea typeface="Open Sans Bold"/>
                <a:cs typeface="Open Sans Bold"/>
                <a:sym typeface="Open Sans Bold"/>
              </a:rPr>
              <a:t>Pima Indians Diabetes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23359" cy="2356336"/>
          </a:xfrm>
          <a:custGeom>
            <a:avLst/>
            <a:gdLst/>
            <a:ahLst/>
            <a:cxnLst/>
            <a:rect l="l" t="t" r="r" b="b"/>
            <a:pathLst>
              <a:path w="1923359" h="2356336">
                <a:moveTo>
                  <a:pt x="0" y="0"/>
                </a:moveTo>
                <a:lnTo>
                  <a:pt x="1923359" y="0"/>
                </a:lnTo>
                <a:lnTo>
                  <a:pt x="1923359" y="2356336"/>
                </a:lnTo>
                <a:lnTo>
                  <a:pt x="0" y="2356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364641" y="8212023"/>
            <a:ext cx="1923359" cy="2068128"/>
          </a:xfrm>
          <a:custGeom>
            <a:avLst/>
            <a:gdLst/>
            <a:ahLst/>
            <a:cxnLst/>
            <a:rect l="l" t="t" r="r" b="b"/>
            <a:pathLst>
              <a:path w="1923359" h="2068128">
                <a:moveTo>
                  <a:pt x="0" y="0"/>
                </a:moveTo>
                <a:lnTo>
                  <a:pt x="1923359" y="0"/>
                </a:lnTo>
                <a:lnTo>
                  <a:pt x="1923359" y="2068128"/>
                </a:lnTo>
                <a:lnTo>
                  <a:pt x="0" y="20681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6364641" y="0"/>
            <a:ext cx="4278914" cy="871829"/>
          </a:xfrm>
          <a:custGeom>
            <a:avLst/>
            <a:gdLst/>
            <a:ahLst/>
            <a:cxnLst/>
            <a:rect l="l" t="t" r="r" b="b"/>
            <a:pathLst>
              <a:path w="4278914" h="871829">
                <a:moveTo>
                  <a:pt x="0" y="0"/>
                </a:moveTo>
                <a:lnTo>
                  <a:pt x="4278914" y="0"/>
                </a:lnTo>
                <a:lnTo>
                  <a:pt x="4278914" y="871829"/>
                </a:lnTo>
                <a:lnTo>
                  <a:pt x="0" y="871829"/>
                </a:lnTo>
                <a:lnTo>
                  <a:pt x="0" y="0"/>
                </a:lnTo>
                <a:close/>
              </a:path>
            </a:pathLst>
          </a:custGeom>
          <a:blipFill>
            <a:blip r:embed="rId7">
              <a:alphaModFix amt="63000"/>
              <a:extLst>
                <a:ext uri="{96DAC541-7B7A-43D3-8B79-37D633B846F1}">
                  <asvg:svgBlip xmlns:asvg="http://schemas.microsoft.com/office/drawing/2016/SVG/main" r:embed="rId8"/>
                </a:ext>
              </a:extLst>
            </a:blip>
            <a:stretch>
              <a:fillRect/>
            </a:stretch>
          </a:blipFill>
        </p:spPr>
      </p:sp>
      <p:sp>
        <p:nvSpPr>
          <p:cNvPr id="5" name="Freeform 5"/>
          <p:cNvSpPr/>
          <p:nvPr/>
        </p:nvSpPr>
        <p:spPr>
          <a:xfrm>
            <a:off x="9795914" y="826483"/>
            <a:ext cx="999699" cy="1009797"/>
          </a:xfrm>
          <a:custGeom>
            <a:avLst/>
            <a:gdLst/>
            <a:ahLst/>
            <a:cxnLst/>
            <a:rect l="l" t="t" r="r" b="b"/>
            <a:pathLst>
              <a:path w="999699" h="1009797">
                <a:moveTo>
                  <a:pt x="0" y="0"/>
                </a:moveTo>
                <a:lnTo>
                  <a:pt x="999699" y="0"/>
                </a:lnTo>
                <a:lnTo>
                  <a:pt x="999699" y="1009797"/>
                </a:lnTo>
                <a:lnTo>
                  <a:pt x="0" y="10097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952885" y="9207987"/>
            <a:ext cx="1953010" cy="1953010"/>
          </a:xfrm>
          <a:custGeom>
            <a:avLst/>
            <a:gdLst/>
            <a:ahLst/>
            <a:cxnLst/>
            <a:rect l="l" t="t" r="r" b="b"/>
            <a:pathLst>
              <a:path w="1953010" h="1953010">
                <a:moveTo>
                  <a:pt x="0" y="0"/>
                </a:moveTo>
                <a:lnTo>
                  <a:pt x="1953010" y="0"/>
                </a:lnTo>
                <a:lnTo>
                  <a:pt x="1953010" y="1953009"/>
                </a:lnTo>
                <a:lnTo>
                  <a:pt x="0" y="195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2936299" y="2356336"/>
            <a:ext cx="12415402" cy="7387164"/>
          </a:xfrm>
          <a:custGeom>
            <a:avLst/>
            <a:gdLst/>
            <a:ahLst/>
            <a:cxnLst/>
            <a:rect l="l" t="t" r="r" b="b"/>
            <a:pathLst>
              <a:path w="12415402" h="7387164">
                <a:moveTo>
                  <a:pt x="0" y="0"/>
                </a:moveTo>
                <a:lnTo>
                  <a:pt x="12415402" y="0"/>
                </a:lnTo>
                <a:lnTo>
                  <a:pt x="12415402" y="7387164"/>
                </a:lnTo>
                <a:lnTo>
                  <a:pt x="0" y="7387164"/>
                </a:lnTo>
                <a:lnTo>
                  <a:pt x="0" y="0"/>
                </a:lnTo>
                <a:close/>
              </a:path>
            </a:pathLst>
          </a:custGeom>
          <a:blipFill>
            <a:blip r:embed="rId13"/>
            <a:stretch>
              <a:fillRect/>
            </a:stretch>
          </a:blipFill>
        </p:spPr>
      </p:sp>
      <p:sp>
        <p:nvSpPr>
          <p:cNvPr id="8" name="TextBox 8"/>
          <p:cNvSpPr txBox="1"/>
          <p:nvPr/>
        </p:nvSpPr>
        <p:spPr>
          <a:xfrm>
            <a:off x="2346935" y="769480"/>
            <a:ext cx="7806602" cy="1193800"/>
          </a:xfrm>
          <a:prstGeom prst="rect">
            <a:avLst/>
          </a:prstGeom>
        </p:spPr>
        <p:txBody>
          <a:bodyPr lIns="0" tIns="0" rIns="0" bIns="0" rtlCol="0" anchor="t">
            <a:spAutoFit/>
          </a:bodyPr>
          <a:lstStyle/>
          <a:p>
            <a:pPr algn="l">
              <a:lnSpc>
                <a:spcPts val="9799"/>
              </a:lnSpc>
            </a:pPr>
            <a:r>
              <a:rPr lang="en-US" sz="6999" b="1">
                <a:solidFill>
                  <a:srgbClr val="245095"/>
                </a:solidFill>
                <a:latin typeface="Open Sans Bold"/>
                <a:ea typeface="Open Sans Bold"/>
                <a:cs typeface="Open Sans Bold"/>
                <a:sym typeface="Open Sans Bold"/>
              </a:rPr>
              <a:t>PEMILIHAN FITUR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34442" y="2534955"/>
            <a:ext cx="12758632" cy="5987968"/>
          </a:xfrm>
          <a:custGeom>
            <a:avLst/>
            <a:gdLst/>
            <a:ahLst/>
            <a:cxnLst/>
            <a:rect l="l" t="t" r="r" b="b"/>
            <a:pathLst>
              <a:path w="12758632" h="5987968">
                <a:moveTo>
                  <a:pt x="0" y="0"/>
                </a:moveTo>
                <a:lnTo>
                  <a:pt x="12758632" y="0"/>
                </a:lnTo>
                <a:lnTo>
                  <a:pt x="12758632" y="5987968"/>
                </a:lnTo>
                <a:lnTo>
                  <a:pt x="0" y="5987968"/>
                </a:lnTo>
                <a:lnTo>
                  <a:pt x="0" y="0"/>
                </a:lnTo>
                <a:close/>
              </a:path>
            </a:pathLst>
          </a:custGeom>
          <a:blipFill>
            <a:blip r:embed="rId3">
              <a:extLst>
                <a:ext uri="{96DAC541-7B7A-43D3-8B79-37D633B846F1}">
                  <asvg:svgBlip xmlns:asvg="http://schemas.microsoft.com/office/drawing/2016/SVG/main" r:embed="rId4"/>
                </a:ext>
              </a:extLst>
            </a:blip>
            <a:stretch>
              <a:fillRect l="-120990" r="-300483"/>
            </a:stretch>
          </a:blipFill>
        </p:spPr>
      </p:sp>
      <p:sp>
        <p:nvSpPr>
          <p:cNvPr id="3" name="Freeform 3"/>
          <p:cNvSpPr/>
          <p:nvPr/>
        </p:nvSpPr>
        <p:spPr>
          <a:xfrm>
            <a:off x="16423129" y="-188471"/>
            <a:ext cx="2053342" cy="2053342"/>
          </a:xfrm>
          <a:custGeom>
            <a:avLst/>
            <a:gdLst/>
            <a:ahLst/>
            <a:cxnLst/>
            <a:rect l="l" t="t" r="r" b="b"/>
            <a:pathLst>
              <a:path w="2053342" h="2053342">
                <a:moveTo>
                  <a:pt x="0" y="0"/>
                </a:moveTo>
                <a:lnTo>
                  <a:pt x="2053342" y="0"/>
                </a:lnTo>
                <a:lnTo>
                  <a:pt x="2053342" y="2053342"/>
                </a:lnTo>
                <a:lnTo>
                  <a:pt x="0" y="20533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353647" y="8704783"/>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76200" y="90409"/>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18766" y="4305806"/>
            <a:ext cx="4652217" cy="1675387"/>
            <a:chOff x="0" y="0"/>
            <a:chExt cx="6202956" cy="2233850"/>
          </a:xfrm>
        </p:grpSpPr>
        <p:grpSp>
          <p:nvGrpSpPr>
            <p:cNvPr id="7" name="Group 7"/>
            <p:cNvGrpSpPr/>
            <p:nvPr/>
          </p:nvGrpSpPr>
          <p:grpSpPr>
            <a:xfrm>
              <a:off x="332821" y="328850"/>
              <a:ext cx="5870135" cy="1905000"/>
              <a:chOff x="0" y="0"/>
              <a:chExt cx="1159533" cy="376296"/>
            </a:xfrm>
          </p:grpSpPr>
          <p:sp>
            <p:nvSpPr>
              <p:cNvPr id="8" name="Freeform 8"/>
              <p:cNvSpPr/>
              <p:nvPr/>
            </p:nvSpPr>
            <p:spPr>
              <a:xfrm>
                <a:off x="0" y="0"/>
                <a:ext cx="1159533" cy="376296"/>
              </a:xfrm>
              <a:custGeom>
                <a:avLst/>
                <a:gdLst/>
                <a:ahLst/>
                <a:cxnLst/>
                <a:rect l="l" t="t" r="r" b="b"/>
                <a:pathLst>
                  <a:path w="1159533" h="376296">
                    <a:moveTo>
                      <a:pt x="89683" y="0"/>
                    </a:moveTo>
                    <a:lnTo>
                      <a:pt x="1069850" y="0"/>
                    </a:lnTo>
                    <a:cubicBezTo>
                      <a:pt x="1093635" y="0"/>
                      <a:pt x="1116446" y="9449"/>
                      <a:pt x="1133265" y="26268"/>
                    </a:cubicBezTo>
                    <a:cubicBezTo>
                      <a:pt x="1150084" y="43086"/>
                      <a:pt x="1159533" y="65897"/>
                      <a:pt x="1159533" y="89683"/>
                    </a:cubicBezTo>
                    <a:lnTo>
                      <a:pt x="1159533" y="286613"/>
                    </a:lnTo>
                    <a:cubicBezTo>
                      <a:pt x="1159533" y="310399"/>
                      <a:pt x="1150084" y="333210"/>
                      <a:pt x="1133265" y="350029"/>
                    </a:cubicBezTo>
                    <a:cubicBezTo>
                      <a:pt x="1116446" y="366848"/>
                      <a:pt x="1093635" y="376296"/>
                      <a:pt x="1069850" y="376296"/>
                    </a:cubicBezTo>
                    <a:lnTo>
                      <a:pt x="89683" y="376296"/>
                    </a:lnTo>
                    <a:cubicBezTo>
                      <a:pt x="65897" y="376296"/>
                      <a:pt x="43086" y="366848"/>
                      <a:pt x="26268" y="350029"/>
                    </a:cubicBezTo>
                    <a:cubicBezTo>
                      <a:pt x="9449" y="333210"/>
                      <a:pt x="0" y="310399"/>
                      <a:pt x="0" y="286613"/>
                    </a:cubicBezTo>
                    <a:lnTo>
                      <a:pt x="0" y="89683"/>
                    </a:lnTo>
                    <a:cubicBezTo>
                      <a:pt x="0" y="65897"/>
                      <a:pt x="9449" y="43086"/>
                      <a:pt x="26268" y="26268"/>
                    </a:cubicBezTo>
                    <a:cubicBezTo>
                      <a:pt x="43086" y="9449"/>
                      <a:pt x="65897" y="0"/>
                      <a:pt x="89683" y="0"/>
                    </a:cubicBezTo>
                    <a:close/>
                  </a:path>
                </a:pathLst>
              </a:custGeom>
              <a:solidFill>
                <a:srgbClr val="FFFFFF"/>
              </a:solidFill>
            </p:spPr>
          </p:sp>
          <p:sp>
            <p:nvSpPr>
              <p:cNvPr id="9" name="TextBox 9"/>
              <p:cNvSpPr txBox="1"/>
              <p:nvPr/>
            </p:nvSpPr>
            <p:spPr>
              <a:xfrm>
                <a:off x="0" y="-57150"/>
                <a:ext cx="1159533" cy="433446"/>
              </a:xfrm>
              <a:prstGeom prst="rect">
                <a:avLst/>
              </a:prstGeom>
            </p:spPr>
            <p:txBody>
              <a:bodyPr lIns="50800" tIns="50800" rIns="50800" bIns="50800" rtlCol="0" anchor="ctr"/>
              <a:lstStyle/>
              <a:p>
                <a:pPr algn="ctr">
                  <a:lnSpc>
                    <a:spcPts val="3643"/>
                  </a:lnSpc>
                </a:pPr>
                <a:endParaRPr/>
              </a:p>
            </p:txBody>
          </p:sp>
        </p:grpSp>
        <p:grpSp>
          <p:nvGrpSpPr>
            <p:cNvPr id="10" name="Group 10"/>
            <p:cNvGrpSpPr/>
            <p:nvPr/>
          </p:nvGrpSpPr>
          <p:grpSpPr>
            <a:xfrm>
              <a:off x="0" y="0"/>
              <a:ext cx="1499306" cy="149930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3" name="Freeform 13"/>
            <p:cNvSpPr/>
            <p:nvPr/>
          </p:nvSpPr>
          <p:spPr>
            <a:xfrm>
              <a:off x="279480" y="287708"/>
              <a:ext cx="940347" cy="923891"/>
            </a:xfrm>
            <a:custGeom>
              <a:avLst/>
              <a:gdLst/>
              <a:ahLst/>
              <a:cxnLst/>
              <a:rect l="l" t="t" r="r" b="b"/>
              <a:pathLst>
                <a:path w="940347" h="923891">
                  <a:moveTo>
                    <a:pt x="0" y="0"/>
                  </a:moveTo>
                  <a:lnTo>
                    <a:pt x="940347" y="0"/>
                  </a:lnTo>
                  <a:lnTo>
                    <a:pt x="940347" y="923891"/>
                  </a:lnTo>
                  <a:lnTo>
                    <a:pt x="0" y="9238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843924" y="941413"/>
              <a:ext cx="4346332" cy="622723"/>
            </a:xfrm>
            <a:prstGeom prst="rect">
              <a:avLst/>
            </a:prstGeom>
          </p:spPr>
          <p:txBody>
            <a:bodyPr lIns="0" tIns="0" rIns="0" bIns="0" rtlCol="0" anchor="t">
              <a:spAutoFit/>
            </a:bodyPr>
            <a:lstStyle/>
            <a:p>
              <a:pPr algn="l">
                <a:lnSpc>
                  <a:spcPts val="3920"/>
                </a:lnSpc>
              </a:pPr>
              <a:r>
                <a:rPr lang="en-US" sz="2800" b="1">
                  <a:solidFill>
                    <a:srgbClr val="245095"/>
                  </a:solidFill>
                  <a:latin typeface="Open Sans Bold"/>
                  <a:ea typeface="Open Sans Bold"/>
                  <a:cs typeface="Open Sans Bold"/>
                  <a:sym typeface="Open Sans Bold"/>
                </a:rPr>
                <a:t>Z-Score Scaling</a:t>
              </a:r>
            </a:p>
          </p:txBody>
        </p:sp>
      </p:grpSp>
      <p:grpSp>
        <p:nvGrpSpPr>
          <p:cNvPr id="15" name="Group 15"/>
          <p:cNvGrpSpPr/>
          <p:nvPr/>
        </p:nvGrpSpPr>
        <p:grpSpPr>
          <a:xfrm>
            <a:off x="618766" y="6457444"/>
            <a:ext cx="4652217" cy="1675387"/>
            <a:chOff x="0" y="0"/>
            <a:chExt cx="6202956" cy="2233850"/>
          </a:xfrm>
        </p:grpSpPr>
        <p:grpSp>
          <p:nvGrpSpPr>
            <p:cNvPr id="16" name="Group 16"/>
            <p:cNvGrpSpPr/>
            <p:nvPr/>
          </p:nvGrpSpPr>
          <p:grpSpPr>
            <a:xfrm>
              <a:off x="332821" y="328850"/>
              <a:ext cx="5870135" cy="1905000"/>
              <a:chOff x="0" y="0"/>
              <a:chExt cx="1159533" cy="376296"/>
            </a:xfrm>
          </p:grpSpPr>
          <p:sp>
            <p:nvSpPr>
              <p:cNvPr id="17" name="Freeform 17"/>
              <p:cNvSpPr/>
              <p:nvPr/>
            </p:nvSpPr>
            <p:spPr>
              <a:xfrm>
                <a:off x="0" y="0"/>
                <a:ext cx="1159533" cy="376296"/>
              </a:xfrm>
              <a:custGeom>
                <a:avLst/>
                <a:gdLst/>
                <a:ahLst/>
                <a:cxnLst/>
                <a:rect l="l" t="t" r="r" b="b"/>
                <a:pathLst>
                  <a:path w="1159533" h="376296">
                    <a:moveTo>
                      <a:pt x="89683" y="0"/>
                    </a:moveTo>
                    <a:lnTo>
                      <a:pt x="1069850" y="0"/>
                    </a:lnTo>
                    <a:cubicBezTo>
                      <a:pt x="1093635" y="0"/>
                      <a:pt x="1116446" y="9449"/>
                      <a:pt x="1133265" y="26268"/>
                    </a:cubicBezTo>
                    <a:cubicBezTo>
                      <a:pt x="1150084" y="43086"/>
                      <a:pt x="1159533" y="65897"/>
                      <a:pt x="1159533" y="89683"/>
                    </a:cubicBezTo>
                    <a:lnTo>
                      <a:pt x="1159533" y="286613"/>
                    </a:lnTo>
                    <a:cubicBezTo>
                      <a:pt x="1159533" y="310399"/>
                      <a:pt x="1150084" y="333210"/>
                      <a:pt x="1133265" y="350029"/>
                    </a:cubicBezTo>
                    <a:cubicBezTo>
                      <a:pt x="1116446" y="366848"/>
                      <a:pt x="1093635" y="376296"/>
                      <a:pt x="1069850" y="376296"/>
                    </a:cubicBezTo>
                    <a:lnTo>
                      <a:pt x="89683" y="376296"/>
                    </a:lnTo>
                    <a:cubicBezTo>
                      <a:pt x="65897" y="376296"/>
                      <a:pt x="43086" y="366848"/>
                      <a:pt x="26268" y="350029"/>
                    </a:cubicBezTo>
                    <a:cubicBezTo>
                      <a:pt x="9449" y="333210"/>
                      <a:pt x="0" y="310399"/>
                      <a:pt x="0" y="286613"/>
                    </a:cubicBezTo>
                    <a:lnTo>
                      <a:pt x="0" y="89683"/>
                    </a:lnTo>
                    <a:cubicBezTo>
                      <a:pt x="0" y="65897"/>
                      <a:pt x="9449" y="43086"/>
                      <a:pt x="26268" y="26268"/>
                    </a:cubicBezTo>
                    <a:cubicBezTo>
                      <a:pt x="43086" y="9449"/>
                      <a:pt x="65897" y="0"/>
                      <a:pt x="89683" y="0"/>
                    </a:cubicBezTo>
                    <a:close/>
                  </a:path>
                </a:pathLst>
              </a:custGeom>
              <a:solidFill>
                <a:srgbClr val="FFFFFF"/>
              </a:solidFill>
            </p:spPr>
          </p:sp>
          <p:sp>
            <p:nvSpPr>
              <p:cNvPr id="18" name="TextBox 18"/>
              <p:cNvSpPr txBox="1"/>
              <p:nvPr/>
            </p:nvSpPr>
            <p:spPr>
              <a:xfrm>
                <a:off x="0" y="-57150"/>
                <a:ext cx="1159533" cy="433446"/>
              </a:xfrm>
              <a:prstGeom prst="rect">
                <a:avLst/>
              </a:prstGeom>
            </p:spPr>
            <p:txBody>
              <a:bodyPr lIns="50800" tIns="50800" rIns="50800" bIns="50800" rtlCol="0" anchor="ctr"/>
              <a:lstStyle/>
              <a:p>
                <a:pPr algn="ctr">
                  <a:lnSpc>
                    <a:spcPts val="3643"/>
                  </a:lnSpc>
                </a:pPr>
                <a:endParaRPr/>
              </a:p>
            </p:txBody>
          </p:sp>
        </p:grpSp>
        <p:grpSp>
          <p:nvGrpSpPr>
            <p:cNvPr id="19" name="Group 19"/>
            <p:cNvGrpSpPr/>
            <p:nvPr/>
          </p:nvGrpSpPr>
          <p:grpSpPr>
            <a:xfrm>
              <a:off x="0" y="0"/>
              <a:ext cx="1499306" cy="149930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2" name="TextBox 22"/>
            <p:cNvSpPr txBox="1"/>
            <p:nvPr/>
          </p:nvSpPr>
          <p:spPr>
            <a:xfrm>
              <a:off x="1843924" y="941413"/>
              <a:ext cx="4346332" cy="622723"/>
            </a:xfrm>
            <a:prstGeom prst="rect">
              <a:avLst/>
            </a:prstGeom>
          </p:spPr>
          <p:txBody>
            <a:bodyPr lIns="0" tIns="0" rIns="0" bIns="0" rtlCol="0" anchor="t">
              <a:spAutoFit/>
            </a:bodyPr>
            <a:lstStyle/>
            <a:p>
              <a:pPr algn="l">
                <a:lnSpc>
                  <a:spcPts val="3920"/>
                </a:lnSpc>
              </a:pPr>
              <a:r>
                <a:rPr lang="en-US" sz="2800" b="1">
                  <a:solidFill>
                    <a:srgbClr val="245095"/>
                  </a:solidFill>
                  <a:latin typeface="Open Sans Bold"/>
                  <a:ea typeface="Open Sans Bold"/>
                  <a:cs typeface="Open Sans Bold"/>
                  <a:sym typeface="Open Sans Bold"/>
                </a:rPr>
                <a:t>Decimal Scaling</a:t>
              </a:r>
            </a:p>
          </p:txBody>
        </p:sp>
        <p:sp>
          <p:nvSpPr>
            <p:cNvPr id="23" name="Freeform 23"/>
            <p:cNvSpPr/>
            <p:nvPr/>
          </p:nvSpPr>
          <p:spPr>
            <a:xfrm>
              <a:off x="284217" y="328850"/>
              <a:ext cx="930873" cy="923891"/>
            </a:xfrm>
            <a:custGeom>
              <a:avLst/>
              <a:gdLst/>
              <a:ahLst/>
              <a:cxnLst/>
              <a:rect l="l" t="t" r="r" b="b"/>
              <a:pathLst>
                <a:path w="930873" h="923891">
                  <a:moveTo>
                    <a:pt x="0" y="0"/>
                  </a:moveTo>
                  <a:lnTo>
                    <a:pt x="930872" y="0"/>
                  </a:lnTo>
                  <a:lnTo>
                    <a:pt x="930872" y="923891"/>
                  </a:lnTo>
                  <a:lnTo>
                    <a:pt x="0" y="9238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24" name="Group 24"/>
          <p:cNvGrpSpPr/>
          <p:nvPr/>
        </p:nvGrpSpPr>
        <p:grpSpPr>
          <a:xfrm>
            <a:off x="618766" y="2154169"/>
            <a:ext cx="4652217" cy="1675387"/>
            <a:chOff x="0" y="0"/>
            <a:chExt cx="6202956" cy="2233850"/>
          </a:xfrm>
        </p:grpSpPr>
        <p:grpSp>
          <p:nvGrpSpPr>
            <p:cNvPr id="25" name="Group 25"/>
            <p:cNvGrpSpPr/>
            <p:nvPr/>
          </p:nvGrpSpPr>
          <p:grpSpPr>
            <a:xfrm>
              <a:off x="332821" y="328850"/>
              <a:ext cx="5870135" cy="1905000"/>
              <a:chOff x="0" y="0"/>
              <a:chExt cx="1159533" cy="376296"/>
            </a:xfrm>
          </p:grpSpPr>
          <p:sp>
            <p:nvSpPr>
              <p:cNvPr id="26" name="Freeform 26"/>
              <p:cNvSpPr/>
              <p:nvPr/>
            </p:nvSpPr>
            <p:spPr>
              <a:xfrm>
                <a:off x="0" y="0"/>
                <a:ext cx="1159533" cy="376296"/>
              </a:xfrm>
              <a:custGeom>
                <a:avLst/>
                <a:gdLst/>
                <a:ahLst/>
                <a:cxnLst/>
                <a:rect l="l" t="t" r="r" b="b"/>
                <a:pathLst>
                  <a:path w="1159533" h="376296">
                    <a:moveTo>
                      <a:pt x="89683" y="0"/>
                    </a:moveTo>
                    <a:lnTo>
                      <a:pt x="1069850" y="0"/>
                    </a:lnTo>
                    <a:cubicBezTo>
                      <a:pt x="1093635" y="0"/>
                      <a:pt x="1116446" y="9449"/>
                      <a:pt x="1133265" y="26268"/>
                    </a:cubicBezTo>
                    <a:cubicBezTo>
                      <a:pt x="1150084" y="43086"/>
                      <a:pt x="1159533" y="65897"/>
                      <a:pt x="1159533" y="89683"/>
                    </a:cubicBezTo>
                    <a:lnTo>
                      <a:pt x="1159533" y="286613"/>
                    </a:lnTo>
                    <a:cubicBezTo>
                      <a:pt x="1159533" y="310399"/>
                      <a:pt x="1150084" y="333210"/>
                      <a:pt x="1133265" y="350029"/>
                    </a:cubicBezTo>
                    <a:cubicBezTo>
                      <a:pt x="1116446" y="366848"/>
                      <a:pt x="1093635" y="376296"/>
                      <a:pt x="1069850" y="376296"/>
                    </a:cubicBezTo>
                    <a:lnTo>
                      <a:pt x="89683" y="376296"/>
                    </a:lnTo>
                    <a:cubicBezTo>
                      <a:pt x="65897" y="376296"/>
                      <a:pt x="43086" y="366848"/>
                      <a:pt x="26268" y="350029"/>
                    </a:cubicBezTo>
                    <a:cubicBezTo>
                      <a:pt x="9449" y="333210"/>
                      <a:pt x="0" y="310399"/>
                      <a:pt x="0" y="286613"/>
                    </a:cubicBezTo>
                    <a:lnTo>
                      <a:pt x="0" y="89683"/>
                    </a:lnTo>
                    <a:cubicBezTo>
                      <a:pt x="0" y="65897"/>
                      <a:pt x="9449" y="43086"/>
                      <a:pt x="26268" y="26268"/>
                    </a:cubicBezTo>
                    <a:cubicBezTo>
                      <a:pt x="43086" y="9449"/>
                      <a:pt x="65897" y="0"/>
                      <a:pt x="89683" y="0"/>
                    </a:cubicBezTo>
                    <a:close/>
                  </a:path>
                </a:pathLst>
              </a:custGeom>
              <a:solidFill>
                <a:srgbClr val="FFFFFF"/>
              </a:solidFill>
            </p:spPr>
          </p:sp>
          <p:sp>
            <p:nvSpPr>
              <p:cNvPr id="27" name="TextBox 27"/>
              <p:cNvSpPr txBox="1"/>
              <p:nvPr/>
            </p:nvSpPr>
            <p:spPr>
              <a:xfrm>
                <a:off x="0" y="-57150"/>
                <a:ext cx="1159533" cy="433446"/>
              </a:xfrm>
              <a:prstGeom prst="rect">
                <a:avLst/>
              </a:prstGeom>
            </p:spPr>
            <p:txBody>
              <a:bodyPr lIns="50800" tIns="50800" rIns="50800" bIns="50800" rtlCol="0" anchor="ctr"/>
              <a:lstStyle/>
              <a:p>
                <a:pPr algn="ctr">
                  <a:lnSpc>
                    <a:spcPts val="3643"/>
                  </a:lnSpc>
                </a:pPr>
                <a:endParaRPr/>
              </a:p>
            </p:txBody>
          </p:sp>
        </p:grpSp>
        <p:grpSp>
          <p:nvGrpSpPr>
            <p:cNvPr id="28" name="Group 28"/>
            <p:cNvGrpSpPr/>
            <p:nvPr/>
          </p:nvGrpSpPr>
          <p:grpSpPr>
            <a:xfrm>
              <a:off x="0" y="0"/>
              <a:ext cx="1499306" cy="149930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31" name="TextBox 31"/>
            <p:cNvSpPr txBox="1"/>
            <p:nvPr/>
          </p:nvSpPr>
          <p:spPr>
            <a:xfrm>
              <a:off x="1843924" y="941413"/>
              <a:ext cx="4346332" cy="622723"/>
            </a:xfrm>
            <a:prstGeom prst="rect">
              <a:avLst/>
            </a:prstGeom>
          </p:spPr>
          <p:txBody>
            <a:bodyPr lIns="0" tIns="0" rIns="0" bIns="0" rtlCol="0" anchor="t">
              <a:spAutoFit/>
            </a:bodyPr>
            <a:lstStyle/>
            <a:p>
              <a:pPr algn="l">
                <a:lnSpc>
                  <a:spcPts val="3920"/>
                </a:lnSpc>
              </a:pPr>
              <a:r>
                <a:rPr lang="en-US" sz="2800" b="1">
                  <a:solidFill>
                    <a:srgbClr val="245095"/>
                  </a:solidFill>
                  <a:latin typeface="Open Sans Bold"/>
                  <a:ea typeface="Open Sans Bold"/>
                  <a:cs typeface="Open Sans Bold"/>
                  <a:sym typeface="Open Sans Bold"/>
                </a:rPr>
                <a:t>Min-Max Scaling</a:t>
              </a:r>
            </a:p>
          </p:txBody>
        </p:sp>
        <p:sp>
          <p:nvSpPr>
            <p:cNvPr id="32" name="Freeform 32"/>
            <p:cNvSpPr/>
            <p:nvPr/>
          </p:nvSpPr>
          <p:spPr>
            <a:xfrm>
              <a:off x="332821" y="287708"/>
              <a:ext cx="927369" cy="923891"/>
            </a:xfrm>
            <a:custGeom>
              <a:avLst/>
              <a:gdLst/>
              <a:ahLst/>
              <a:cxnLst/>
              <a:rect l="l" t="t" r="r" b="b"/>
              <a:pathLst>
                <a:path w="927369" h="923891">
                  <a:moveTo>
                    <a:pt x="0" y="0"/>
                  </a:moveTo>
                  <a:lnTo>
                    <a:pt x="927368" y="0"/>
                  </a:lnTo>
                  <a:lnTo>
                    <a:pt x="927368" y="923891"/>
                  </a:lnTo>
                  <a:lnTo>
                    <a:pt x="0" y="9238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33" name="Freeform 33"/>
          <p:cNvSpPr/>
          <p:nvPr/>
        </p:nvSpPr>
        <p:spPr>
          <a:xfrm>
            <a:off x="7518208" y="2249419"/>
            <a:ext cx="9276396" cy="7307930"/>
          </a:xfrm>
          <a:custGeom>
            <a:avLst/>
            <a:gdLst/>
            <a:ahLst/>
            <a:cxnLst/>
            <a:rect l="l" t="t" r="r" b="b"/>
            <a:pathLst>
              <a:path w="9276396" h="7307930">
                <a:moveTo>
                  <a:pt x="0" y="0"/>
                </a:moveTo>
                <a:lnTo>
                  <a:pt x="9276396" y="0"/>
                </a:lnTo>
                <a:lnTo>
                  <a:pt x="9276396" y="7307930"/>
                </a:lnTo>
                <a:lnTo>
                  <a:pt x="0" y="7307930"/>
                </a:lnTo>
                <a:lnTo>
                  <a:pt x="0" y="0"/>
                </a:lnTo>
                <a:close/>
              </a:path>
            </a:pathLst>
          </a:custGeom>
          <a:blipFill>
            <a:blip r:embed="rId15"/>
            <a:stretch>
              <a:fillRect/>
            </a:stretch>
          </a:blipFill>
        </p:spPr>
      </p:sp>
      <p:sp>
        <p:nvSpPr>
          <p:cNvPr id="34" name="TextBox 34"/>
          <p:cNvSpPr txBox="1"/>
          <p:nvPr/>
        </p:nvSpPr>
        <p:spPr>
          <a:xfrm>
            <a:off x="7999854" y="650875"/>
            <a:ext cx="6171780" cy="1193800"/>
          </a:xfrm>
          <a:prstGeom prst="rect">
            <a:avLst/>
          </a:prstGeom>
        </p:spPr>
        <p:txBody>
          <a:bodyPr lIns="0" tIns="0" rIns="0" bIns="0" rtlCol="0" anchor="t">
            <a:spAutoFit/>
          </a:bodyPr>
          <a:lstStyle/>
          <a:p>
            <a:pPr algn="ctr">
              <a:lnSpc>
                <a:spcPts val="9799"/>
              </a:lnSpc>
            </a:pPr>
            <a:r>
              <a:rPr lang="en-US" sz="6999" b="1">
                <a:solidFill>
                  <a:srgbClr val="245095"/>
                </a:solidFill>
                <a:latin typeface="Open Sans Bold"/>
                <a:ea typeface="Open Sans Bold"/>
                <a:cs typeface="Open Sans Bold"/>
                <a:sym typeface="Open Sans Bold"/>
              </a:rPr>
              <a:t>NORMALISASI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58560" y="-496815"/>
            <a:ext cx="721229" cy="1867260"/>
          </a:xfrm>
          <a:custGeom>
            <a:avLst/>
            <a:gdLst/>
            <a:ahLst/>
            <a:cxnLst/>
            <a:rect l="l" t="t" r="r" b="b"/>
            <a:pathLst>
              <a:path w="721229" h="1867260">
                <a:moveTo>
                  <a:pt x="0" y="0"/>
                </a:moveTo>
                <a:lnTo>
                  <a:pt x="721230" y="0"/>
                </a:lnTo>
                <a:lnTo>
                  <a:pt x="721230" y="1867259"/>
                </a:lnTo>
                <a:lnTo>
                  <a:pt x="0" y="1867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53728" y="8347718"/>
            <a:ext cx="2507456" cy="3086100"/>
            <a:chOff x="0" y="0"/>
            <a:chExt cx="660400" cy="812800"/>
          </a:xfrm>
        </p:grpSpPr>
        <p:sp>
          <p:nvSpPr>
            <p:cNvPr id="4" name="Freeform 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sp>
        <p:nvSpPr>
          <p:cNvPr id="6" name="Freeform 6"/>
          <p:cNvSpPr/>
          <p:nvPr/>
        </p:nvSpPr>
        <p:spPr>
          <a:xfrm>
            <a:off x="6812973" y="1028700"/>
            <a:ext cx="10446327" cy="8229600"/>
          </a:xfrm>
          <a:custGeom>
            <a:avLst/>
            <a:gdLst/>
            <a:ahLst/>
            <a:cxnLst/>
            <a:rect l="l" t="t" r="r" b="b"/>
            <a:pathLst>
              <a:path w="10446327" h="8229600">
                <a:moveTo>
                  <a:pt x="0" y="0"/>
                </a:moveTo>
                <a:lnTo>
                  <a:pt x="10446327" y="0"/>
                </a:lnTo>
                <a:lnTo>
                  <a:pt x="10446327" y="8229600"/>
                </a:lnTo>
                <a:lnTo>
                  <a:pt x="0" y="8229600"/>
                </a:lnTo>
                <a:lnTo>
                  <a:pt x="0" y="0"/>
                </a:lnTo>
                <a:close/>
              </a:path>
            </a:pathLst>
          </a:custGeom>
          <a:blipFill>
            <a:blip r:embed="rId4"/>
            <a:stretch>
              <a:fillRect/>
            </a:stretch>
          </a:blipFill>
        </p:spPr>
      </p:sp>
      <p:grpSp>
        <p:nvGrpSpPr>
          <p:cNvPr id="7" name="Group 7"/>
          <p:cNvGrpSpPr/>
          <p:nvPr/>
        </p:nvGrpSpPr>
        <p:grpSpPr>
          <a:xfrm>
            <a:off x="1028700" y="2638931"/>
            <a:ext cx="4652217" cy="5009137"/>
            <a:chOff x="0" y="0"/>
            <a:chExt cx="6202956" cy="6678850"/>
          </a:xfrm>
        </p:grpSpPr>
        <p:grpSp>
          <p:nvGrpSpPr>
            <p:cNvPr id="8" name="Group 8"/>
            <p:cNvGrpSpPr/>
            <p:nvPr/>
          </p:nvGrpSpPr>
          <p:grpSpPr>
            <a:xfrm>
              <a:off x="332821" y="328850"/>
              <a:ext cx="5870135" cy="6350000"/>
              <a:chOff x="0" y="0"/>
              <a:chExt cx="1159533" cy="1254321"/>
            </a:xfrm>
          </p:grpSpPr>
          <p:sp>
            <p:nvSpPr>
              <p:cNvPr id="9" name="Freeform 9"/>
              <p:cNvSpPr/>
              <p:nvPr/>
            </p:nvSpPr>
            <p:spPr>
              <a:xfrm>
                <a:off x="0" y="0"/>
                <a:ext cx="1159533" cy="1254321"/>
              </a:xfrm>
              <a:custGeom>
                <a:avLst/>
                <a:gdLst/>
                <a:ahLst/>
                <a:cxnLst/>
                <a:rect l="l" t="t" r="r" b="b"/>
                <a:pathLst>
                  <a:path w="1159533" h="1254321">
                    <a:moveTo>
                      <a:pt x="89683" y="0"/>
                    </a:moveTo>
                    <a:lnTo>
                      <a:pt x="1069850" y="0"/>
                    </a:lnTo>
                    <a:cubicBezTo>
                      <a:pt x="1093635" y="0"/>
                      <a:pt x="1116446" y="9449"/>
                      <a:pt x="1133265" y="26268"/>
                    </a:cubicBezTo>
                    <a:cubicBezTo>
                      <a:pt x="1150084" y="43086"/>
                      <a:pt x="1159533" y="65897"/>
                      <a:pt x="1159533" y="89683"/>
                    </a:cubicBezTo>
                    <a:lnTo>
                      <a:pt x="1159533" y="1164638"/>
                    </a:lnTo>
                    <a:cubicBezTo>
                      <a:pt x="1159533" y="1188423"/>
                      <a:pt x="1150084" y="1211235"/>
                      <a:pt x="1133265" y="1228054"/>
                    </a:cubicBezTo>
                    <a:cubicBezTo>
                      <a:pt x="1116446" y="1244872"/>
                      <a:pt x="1093635" y="1254321"/>
                      <a:pt x="1069850" y="1254321"/>
                    </a:cubicBezTo>
                    <a:lnTo>
                      <a:pt x="89683" y="1254321"/>
                    </a:lnTo>
                    <a:cubicBezTo>
                      <a:pt x="65897" y="1254321"/>
                      <a:pt x="43086" y="1244872"/>
                      <a:pt x="26268" y="1228054"/>
                    </a:cubicBezTo>
                    <a:cubicBezTo>
                      <a:pt x="9449" y="1211235"/>
                      <a:pt x="0" y="1188423"/>
                      <a:pt x="0" y="1164638"/>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0" name="TextBox 10"/>
              <p:cNvSpPr txBox="1"/>
              <p:nvPr/>
            </p:nvSpPr>
            <p:spPr>
              <a:xfrm>
                <a:off x="0" y="-57150"/>
                <a:ext cx="1159533" cy="1311471"/>
              </a:xfrm>
              <a:prstGeom prst="rect">
                <a:avLst/>
              </a:prstGeom>
            </p:spPr>
            <p:txBody>
              <a:bodyPr lIns="50800" tIns="50800" rIns="50800" bIns="50800" rtlCol="0" anchor="ctr"/>
              <a:lstStyle/>
              <a:p>
                <a:pPr algn="ctr">
                  <a:lnSpc>
                    <a:spcPts val="3643"/>
                  </a:lnSpc>
                </a:pPr>
                <a:endParaRPr/>
              </a:p>
            </p:txBody>
          </p:sp>
        </p:grpSp>
        <p:grpSp>
          <p:nvGrpSpPr>
            <p:cNvPr id="11" name="Group 11"/>
            <p:cNvGrpSpPr/>
            <p:nvPr/>
          </p:nvGrpSpPr>
          <p:grpSpPr>
            <a:xfrm>
              <a:off x="0" y="0"/>
              <a:ext cx="1499306" cy="14993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4" name="TextBox 14"/>
            <p:cNvSpPr txBox="1"/>
            <p:nvPr/>
          </p:nvSpPr>
          <p:spPr>
            <a:xfrm>
              <a:off x="749653" y="1726495"/>
              <a:ext cx="5107012" cy="764117"/>
            </a:xfrm>
            <a:prstGeom prst="rect">
              <a:avLst/>
            </a:prstGeom>
          </p:spPr>
          <p:txBody>
            <a:bodyPr lIns="0" tIns="0" rIns="0" bIns="0" rtlCol="0" anchor="t">
              <a:spAutoFit/>
            </a:bodyPr>
            <a:lstStyle/>
            <a:p>
              <a:pPr algn="l">
                <a:lnSpc>
                  <a:spcPts val="4899"/>
                </a:lnSpc>
              </a:pPr>
              <a:r>
                <a:rPr lang="en-US" sz="3499" b="1">
                  <a:solidFill>
                    <a:srgbClr val="FFFFFF"/>
                  </a:solidFill>
                  <a:latin typeface="Open Sans Bold"/>
                  <a:ea typeface="Open Sans Bold"/>
                  <a:cs typeface="Open Sans Bold"/>
                  <a:sym typeface="Open Sans Bold"/>
                </a:rPr>
                <a:t>Min-Max Scaling</a:t>
              </a:r>
            </a:p>
          </p:txBody>
        </p:sp>
        <p:sp>
          <p:nvSpPr>
            <p:cNvPr id="15" name="TextBox 15"/>
            <p:cNvSpPr txBox="1"/>
            <p:nvPr/>
          </p:nvSpPr>
          <p:spPr>
            <a:xfrm>
              <a:off x="749653" y="2656800"/>
              <a:ext cx="5107012" cy="3468447"/>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Menyesuaikan skala fitur dengan mengubah nilai fitur sehingga berada dalam rentang yang seragam, yaitu antara 0 hingga 1.</a:t>
              </a:r>
            </a:p>
          </p:txBody>
        </p:sp>
        <p:sp>
          <p:nvSpPr>
            <p:cNvPr id="16" name="Freeform 16"/>
            <p:cNvSpPr/>
            <p:nvPr/>
          </p:nvSpPr>
          <p:spPr>
            <a:xfrm>
              <a:off x="285969" y="287708"/>
              <a:ext cx="927369" cy="923891"/>
            </a:xfrm>
            <a:custGeom>
              <a:avLst/>
              <a:gdLst/>
              <a:ahLst/>
              <a:cxnLst/>
              <a:rect l="l" t="t" r="r" b="b"/>
              <a:pathLst>
                <a:path w="927369" h="923891">
                  <a:moveTo>
                    <a:pt x="0" y="0"/>
                  </a:moveTo>
                  <a:lnTo>
                    <a:pt x="927369" y="0"/>
                  </a:lnTo>
                  <a:lnTo>
                    <a:pt x="927369" y="923891"/>
                  </a:lnTo>
                  <a:lnTo>
                    <a:pt x="0" y="923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7" name="Freeform 17"/>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0767" t="-45011" r="-34243"/>
            </a:stretch>
          </a:blipFill>
        </p:spPr>
      </p:sp>
      <p:sp>
        <p:nvSpPr>
          <p:cNvPr id="18" name="Freeform 18"/>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0767" t="-45011" r="-34243"/>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58560" y="-496815"/>
            <a:ext cx="721229" cy="1867260"/>
          </a:xfrm>
          <a:custGeom>
            <a:avLst/>
            <a:gdLst/>
            <a:ahLst/>
            <a:cxnLst/>
            <a:rect l="l" t="t" r="r" b="b"/>
            <a:pathLst>
              <a:path w="721229" h="1867260">
                <a:moveTo>
                  <a:pt x="0" y="0"/>
                </a:moveTo>
                <a:lnTo>
                  <a:pt x="721230" y="0"/>
                </a:lnTo>
                <a:lnTo>
                  <a:pt x="721230" y="1867259"/>
                </a:lnTo>
                <a:lnTo>
                  <a:pt x="0" y="1867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53728" y="8347718"/>
            <a:ext cx="2507456" cy="3086100"/>
            <a:chOff x="0" y="0"/>
            <a:chExt cx="660400" cy="812800"/>
          </a:xfrm>
        </p:grpSpPr>
        <p:sp>
          <p:nvSpPr>
            <p:cNvPr id="4" name="Freeform 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sp>
        <p:nvSpPr>
          <p:cNvPr id="6" name="Freeform 6"/>
          <p:cNvSpPr/>
          <p:nvPr/>
        </p:nvSpPr>
        <p:spPr>
          <a:xfrm>
            <a:off x="6812973" y="1028700"/>
            <a:ext cx="10446327" cy="8229600"/>
          </a:xfrm>
          <a:custGeom>
            <a:avLst/>
            <a:gdLst/>
            <a:ahLst/>
            <a:cxnLst/>
            <a:rect l="l" t="t" r="r" b="b"/>
            <a:pathLst>
              <a:path w="10446327" h="8229600">
                <a:moveTo>
                  <a:pt x="0" y="0"/>
                </a:moveTo>
                <a:lnTo>
                  <a:pt x="10446327" y="0"/>
                </a:lnTo>
                <a:lnTo>
                  <a:pt x="10446327" y="8229600"/>
                </a:lnTo>
                <a:lnTo>
                  <a:pt x="0" y="8229600"/>
                </a:lnTo>
                <a:lnTo>
                  <a:pt x="0" y="0"/>
                </a:lnTo>
                <a:close/>
              </a:path>
            </a:pathLst>
          </a:custGeom>
          <a:blipFill>
            <a:blip r:embed="rId4"/>
            <a:stretch>
              <a:fillRect/>
            </a:stretch>
          </a:blipFill>
        </p:spPr>
      </p:sp>
      <p:grpSp>
        <p:nvGrpSpPr>
          <p:cNvPr id="7" name="Group 7"/>
          <p:cNvGrpSpPr/>
          <p:nvPr/>
        </p:nvGrpSpPr>
        <p:grpSpPr>
          <a:xfrm>
            <a:off x="1028700" y="2638931"/>
            <a:ext cx="4652217" cy="5009137"/>
            <a:chOff x="0" y="0"/>
            <a:chExt cx="6202956" cy="6678850"/>
          </a:xfrm>
        </p:grpSpPr>
        <p:grpSp>
          <p:nvGrpSpPr>
            <p:cNvPr id="8" name="Group 8"/>
            <p:cNvGrpSpPr/>
            <p:nvPr/>
          </p:nvGrpSpPr>
          <p:grpSpPr>
            <a:xfrm>
              <a:off x="332821" y="328850"/>
              <a:ext cx="5870135" cy="6350000"/>
              <a:chOff x="0" y="0"/>
              <a:chExt cx="1159533" cy="1254321"/>
            </a:xfrm>
          </p:grpSpPr>
          <p:sp>
            <p:nvSpPr>
              <p:cNvPr id="9" name="Freeform 9"/>
              <p:cNvSpPr/>
              <p:nvPr/>
            </p:nvSpPr>
            <p:spPr>
              <a:xfrm>
                <a:off x="0" y="0"/>
                <a:ext cx="1159533" cy="1254321"/>
              </a:xfrm>
              <a:custGeom>
                <a:avLst/>
                <a:gdLst/>
                <a:ahLst/>
                <a:cxnLst/>
                <a:rect l="l" t="t" r="r" b="b"/>
                <a:pathLst>
                  <a:path w="1159533" h="1254321">
                    <a:moveTo>
                      <a:pt x="89683" y="0"/>
                    </a:moveTo>
                    <a:lnTo>
                      <a:pt x="1069850" y="0"/>
                    </a:lnTo>
                    <a:cubicBezTo>
                      <a:pt x="1093635" y="0"/>
                      <a:pt x="1116446" y="9449"/>
                      <a:pt x="1133265" y="26268"/>
                    </a:cubicBezTo>
                    <a:cubicBezTo>
                      <a:pt x="1150084" y="43086"/>
                      <a:pt x="1159533" y="65897"/>
                      <a:pt x="1159533" y="89683"/>
                    </a:cubicBezTo>
                    <a:lnTo>
                      <a:pt x="1159533" y="1164638"/>
                    </a:lnTo>
                    <a:cubicBezTo>
                      <a:pt x="1159533" y="1188423"/>
                      <a:pt x="1150084" y="1211235"/>
                      <a:pt x="1133265" y="1228054"/>
                    </a:cubicBezTo>
                    <a:cubicBezTo>
                      <a:pt x="1116446" y="1244872"/>
                      <a:pt x="1093635" y="1254321"/>
                      <a:pt x="1069850" y="1254321"/>
                    </a:cubicBezTo>
                    <a:lnTo>
                      <a:pt x="89683" y="1254321"/>
                    </a:lnTo>
                    <a:cubicBezTo>
                      <a:pt x="65897" y="1254321"/>
                      <a:pt x="43086" y="1244872"/>
                      <a:pt x="26268" y="1228054"/>
                    </a:cubicBezTo>
                    <a:cubicBezTo>
                      <a:pt x="9449" y="1211235"/>
                      <a:pt x="0" y="1188423"/>
                      <a:pt x="0" y="1164638"/>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0" name="TextBox 10"/>
              <p:cNvSpPr txBox="1"/>
              <p:nvPr/>
            </p:nvSpPr>
            <p:spPr>
              <a:xfrm>
                <a:off x="0" y="-57150"/>
                <a:ext cx="1159533" cy="1311471"/>
              </a:xfrm>
              <a:prstGeom prst="rect">
                <a:avLst/>
              </a:prstGeom>
            </p:spPr>
            <p:txBody>
              <a:bodyPr lIns="50800" tIns="50800" rIns="50800" bIns="50800" rtlCol="0" anchor="ctr"/>
              <a:lstStyle/>
              <a:p>
                <a:pPr algn="ctr">
                  <a:lnSpc>
                    <a:spcPts val="3643"/>
                  </a:lnSpc>
                </a:pPr>
                <a:endParaRPr/>
              </a:p>
            </p:txBody>
          </p:sp>
        </p:grpSp>
        <p:grpSp>
          <p:nvGrpSpPr>
            <p:cNvPr id="11" name="Group 11"/>
            <p:cNvGrpSpPr/>
            <p:nvPr/>
          </p:nvGrpSpPr>
          <p:grpSpPr>
            <a:xfrm>
              <a:off x="0" y="0"/>
              <a:ext cx="1499306" cy="14993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4" name="Freeform 14"/>
            <p:cNvSpPr/>
            <p:nvPr/>
          </p:nvSpPr>
          <p:spPr>
            <a:xfrm>
              <a:off x="285750" y="287708"/>
              <a:ext cx="940347" cy="923891"/>
            </a:xfrm>
            <a:custGeom>
              <a:avLst/>
              <a:gdLst/>
              <a:ahLst/>
              <a:cxnLst/>
              <a:rect l="l" t="t" r="r" b="b"/>
              <a:pathLst>
                <a:path w="940347" h="923891">
                  <a:moveTo>
                    <a:pt x="0" y="0"/>
                  </a:moveTo>
                  <a:lnTo>
                    <a:pt x="940347" y="0"/>
                  </a:lnTo>
                  <a:lnTo>
                    <a:pt x="940347" y="923891"/>
                  </a:lnTo>
                  <a:lnTo>
                    <a:pt x="0" y="923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749653" y="1726495"/>
              <a:ext cx="5107012" cy="764117"/>
            </a:xfrm>
            <a:prstGeom prst="rect">
              <a:avLst/>
            </a:prstGeom>
          </p:spPr>
          <p:txBody>
            <a:bodyPr lIns="0" tIns="0" rIns="0" bIns="0" rtlCol="0" anchor="t">
              <a:spAutoFit/>
            </a:bodyPr>
            <a:lstStyle/>
            <a:p>
              <a:pPr algn="l">
                <a:lnSpc>
                  <a:spcPts val="4899"/>
                </a:lnSpc>
              </a:pPr>
              <a:r>
                <a:rPr lang="en-US" sz="3499" b="1">
                  <a:solidFill>
                    <a:srgbClr val="FFFFFF"/>
                  </a:solidFill>
                  <a:latin typeface="Open Sans Bold"/>
                  <a:ea typeface="Open Sans Bold"/>
                  <a:cs typeface="Open Sans Bold"/>
                  <a:sym typeface="Open Sans Bold"/>
                </a:rPr>
                <a:t>Z-Score Scaling</a:t>
              </a:r>
            </a:p>
          </p:txBody>
        </p:sp>
        <p:sp>
          <p:nvSpPr>
            <p:cNvPr id="16" name="TextBox 16"/>
            <p:cNvSpPr txBox="1"/>
            <p:nvPr/>
          </p:nvSpPr>
          <p:spPr>
            <a:xfrm>
              <a:off x="749653" y="2656800"/>
              <a:ext cx="5107012" cy="2884199"/>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Menyesuaikan skala fitur dengan menstandarisasi setiap fitur sehingga memiliki rata-rata 0 dan deviasi standar 1.</a:t>
              </a:r>
            </a:p>
          </p:txBody>
        </p:sp>
      </p:grpSp>
      <p:sp>
        <p:nvSpPr>
          <p:cNvPr id="17" name="Freeform 17"/>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0767" t="-45011" r="-34243"/>
            </a:stretch>
          </a:blipFill>
        </p:spPr>
      </p:sp>
      <p:sp>
        <p:nvSpPr>
          <p:cNvPr id="18" name="Freeform 18"/>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0767" t="-45011" r="-3424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58560" y="-496815"/>
            <a:ext cx="721229" cy="1867260"/>
          </a:xfrm>
          <a:custGeom>
            <a:avLst/>
            <a:gdLst/>
            <a:ahLst/>
            <a:cxnLst/>
            <a:rect l="l" t="t" r="r" b="b"/>
            <a:pathLst>
              <a:path w="721229" h="1867260">
                <a:moveTo>
                  <a:pt x="0" y="0"/>
                </a:moveTo>
                <a:lnTo>
                  <a:pt x="721230" y="0"/>
                </a:lnTo>
                <a:lnTo>
                  <a:pt x="721230" y="1867259"/>
                </a:lnTo>
                <a:lnTo>
                  <a:pt x="0" y="1867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10800000">
            <a:off x="-1253728" y="8347718"/>
            <a:ext cx="2507456" cy="3086100"/>
            <a:chOff x="0" y="0"/>
            <a:chExt cx="660400" cy="812800"/>
          </a:xfrm>
        </p:grpSpPr>
        <p:sp>
          <p:nvSpPr>
            <p:cNvPr id="4" name="Freeform 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sp>
        <p:nvSpPr>
          <p:cNvPr id="6" name="Freeform 6"/>
          <p:cNvSpPr/>
          <p:nvPr/>
        </p:nvSpPr>
        <p:spPr>
          <a:xfrm>
            <a:off x="6812973" y="1028700"/>
            <a:ext cx="10446327" cy="8229600"/>
          </a:xfrm>
          <a:custGeom>
            <a:avLst/>
            <a:gdLst/>
            <a:ahLst/>
            <a:cxnLst/>
            <a:rect l="l" t="t" r="r" b="b"/>
            <a:pathLst>
              <a:path w="10446327" h="8229600">
                <a:moveTo>
                  <a:pt x="0" y="0"/>
                </a:moveTo>
                <a:lnTo>
                  <a:pt x="10446327" y="0"/>
                </a:lnTo>
                <a:lnTo>
                  <a:pt x="10446327" y="8229600"/>
                </a:lnTo>
                <a:lnTo>
                  <a:pt x="0" y="8229600"/>
                </a:lnTo>
                <a:lnTo>
                  <a:pt x="0" y="0"/>
                </a:lnTo>
                <a:close/>
              </a:path>
            </a:pathLst>
          </a:custGeom>
          <a:blipFill>
            <a:blip r:embed="rId5"/>
            <a:stretch>
              <a:fillRect/>
            </a:stretch>
          </a:blipFill>
        </p:spPr>
      </p:sp>
      <p:grpSp>
        <p:nvGrpSpPr>
          <p:cNvPr id="7" name="Group 7"/>
          <p:cNvGrpSpPr/>
          <p:nvPr/>
        </p:nvGrpSpPr>
        <p:grpSpPr>
          <a:xfrm>
            <a:off x="1028700" y="2638931"/>
            <a:ext cx="4652217" cy="5009137"/>
            <a:chOff x="0" y="0"/>
            <a:chExt cx="6202956" cy="6678850"/>
          </a:xfrm>
        </p:grpSpPr>
        <p:grpSp>
          <p:nvGrpSpPr>
            <p:cNvPr id="8" name="Group 8"/>
            <p:cNvGrpSpPr/>
            <p:nvPr/>
          </p:nvGrpSpPr>
          <p:grpSpPr>
            <a:xfrm>
              <a:off x="332821" y="328850"/>
              <a:ext cx="5870135" cy="6350000"/>
              <a:chOff x="0" y="0"/>
              <a:chExt cx="1159533" cy="1254321"/>
            </a:xfrm>
          </p:grpSpPr>
          <p:sp>
            <p:nvSpPr>
              <p:cNvPr id="9" name="Freeform 9"/>
              <p:cNvSpPr/>
              <p:nvPr/>
            </p:nvSpPr>
            <p:spPr>
              <a:xfrm>
                <a:off x="0" y="0"/>
                <a:ext cx="1159533" cy="1254321"/>
              </a:xfrm>
              <a:custGeom>
                <a:avLst/>
                <a:gdLst/>
                <a:ahLst/>
                <a:cxnLst/>
                <a:rect l="l" t="t" r="r" b="b"/>
                <a:pathLst>
                  <a:path w="1159533" h="1254321">
                    <a:moveTo>
                      <a:pt x="89683" y="0"/>
                    </a:moveTo>
                    <a:lnTo>
                      <a:pt x="1069850" y="0"/>
                    </a:lnTo>
                    <a:cubicBezTo>
                      <a:pt x="1093635" y="0"/>
                      <a:pt x="1116446" y="9449"/>
                      <a:pt x="1133265" y="26268"/>
                    </a:cubicBezTo>
                    <a:cubicBezTo>
                      <a:pt x="1150084" y="43086"/>
                      <a:pt x="1159533" y="65897"/>
                      <a:pt x="1159533" y="89683"/>
                    </a:cubicBezTo>
                    <a:lnTo>
                      <a:pt x="1159533" y="1164638"/>
                    </a:lnTo>
                    <a:cubicBezTo>
                      <a:pt x="1159533" y="1188423"/>
                      <a:pt x="1150084" y="1211235"/>
                      <a:pt x="1133265" y="1228054"/>
                    </a:cubicBezTo>
                    <a:cubicBezTo>
                      <a:pt x="1116446" y="1244872"/>
                      <a:pt x="1093635" y="1254321"/>
                      <a:pt x="1069850" y="1254321"/>
                    </a:cubicBezTo>
                    <a:lnTo>
                      <a:pt x="89683" y="1254321"/>
                    </a:lnTo>
                    <a:cubicBezTo>
                      <a:pt x="65897" y="1254321"/>
                      <a:pt x="43086" y="1244872"/>
                      <a:pt x="26268" y="1228054"/>
                    </a:cubicBezTo>
                    <a:cubicBezTo>
                      <a:pt x="9449" y="1211235"/>
                      <a:pt x="0" y="1188423"/>
                      <a:pt x="0" y="1164638"/>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0" name="TextBox 10"/>
              <p:cNvSpPr txBox="1"/>
              <p:nvPr/>
            </p:nvSpPr>
            <p:spPr>
              <a:xfrm>
                <a:off x="0" y="-57150"/>
                <a:ext cx="1159533" cy="1311471"/>
              </a:xfrm>
              <a:prstGeom prst="rect">
                <a:avLst/>
              </a:prstGeom>
            </p:spPr>
            <p:txBody>
              <a:bodyPr lIns="50800" tIns="50800" rIns="50800" bIns="50800" rtlCol="0" anchor="ctr"/>
              <a:lstStyle/>
              <a:p>
                <a:pPr algn="ctr">
                  <a:lnSpc>
                    <a:spcPts val="3643"/>
                  </a:lnSpc>
                </a:pPr>
                <a:endParaRPr/>
              </a:p>
            </p:txBody>
          </p:sp>
        </p:grpSp>
        <p:grpSp>
          <p:nvGrpSpPr>
            <p:cNvPr id="11" name="Group 11"/>
            <p:cNvGrpSpPr/>
            <p:nvPr/>
          </p:nvGrpSpPr>
          <p:grpSpPr>
            <a:xfrm>
              <a:off x="0" y="0"/>
              <a:ext cx="1499306" cy="14993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4" name="TextBox 14"/>
            <p:cNvSpPr txBox="1"/>
            <p:nvPr/>
          </p:nvSpPr>
          <p:spPr>
            <a:xfrm>
              <a:off x="749653" y="1726495"/>
              <a:ext cx="5107012" cy="764117"/>
            </a:xfrm>
            <a:prstGeom prst="rect">
              <a:avLst/>
            </a:prstGeom>
          </p:spPr>
          <p:txBody>
            <a:bodyPr lIns="0" tIns="0" rIns="0" bIns="0" rtlCol="0" anchor="t">
              <a:spAutoFit/>
            </a:bodyPr>
            <a:lstStyle/>
            <a:p>
              <a:pPr algn="l">
                <a:lnSpc>
                  <a:spcPts val="4899"/>
                </a:lnSpc>
              </a:pPr>
              <a:r>
                <a:rPr lang="en-US" sz="3499" b="1">
                  <a:solidFill>
                    <a:srgbClr val="FFFFFF"/>
                  </a:solidFill>
                  <a:latin typeface="Open Sans Bold"/>
                  <a:ea typeface="Open Sans Bold"/>
                  <a:cs typeface="Open Sans Bold"/>
                  <a:sym typeface="Open Sans Bold"/>
                </a:rPr>
                <a:t>Decimal Scaling</a:t>
              </a:r>
            </a:p>
          </p:txBody>
        </p:sp>
        <p:sp>
          <p:nvSpPr>
            <p:cNvPr id="15" name="TextBox 15"/>
            <p:cNvSpPr txBox="1"/>
            <p:nvPr/>
          </p:nvSpPr>
          <p:spPr>
            <a:xfrm>
              <a:off x="749653" y="2656800"/>
              <a:ext cx="5107012" cy="2884199"/>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Menyesuaikan skala fitur dengan membagi nilai setiap fitur dengan pangkat sepuluh yang sesuai.</a:t>
              </a:r>
            </a:p>
          </p:txBody>
        </p:sp>
        <p:sp>
          <p:nvSpPr>
            <p:cNvPr id="16" name="Freeform 16"/>
            <p:cNvSpPr/>
            <p:nvPr/>
          </p:nvSpPr>
          <p:spPr>
            <a:xfrm>
              <a:off x="285750" y="287708"/>
              <a:ext cx="930873" cy="923891"/>
            </a:xfrm>
            <a:custGeom>
              <a:avLst/>
              <a:gdLst/>
              <a:ahLst/>
              <a:cxnLst/>
              <a:rect l="l" t="t" r="r" b="b"/>
              <a:pathLst>
                <a:path w="930873" h="923891">
                  <a:moveTo>
                    <a:pt x="0" y="0"/>
                  </a:moveTo>
                  <a:lnTo>
                    <a:pt x="930873" y="0"/>
                  </a:lnTo>
                  <a:lnTo>
                    <a:pt x="930873" y="923891"/>
                  </a:lnTo>
                  <a:lnTo>
                    <a:pt x="0" y="923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7" name="Freeform 17"/>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8">
              <a:extLst>
                <a:ext uri="{96DAC541-7B7A-43D3-8B79-37D633B846F1}">
                  <asvg:svgBlip xmlns:asvg="http://schemas.microsoft.com/office/drawing/2016/SVG/main" r:embed="rId9"/>
                </a:ext>
              </a:extLst>
            </a:blip>
            <a:stretch>
              <a:fillRect l="-10767" t="-45011" r="-34243"/>
            </a:stretch>
          </a:blipFill>
        </p:spPr>
      </p:sp>
      <p:sp>
        <p:nvSpPr>
          <p:cNvPr id="18" name="Freeform 18"/>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8">
              <a:extLst>
                <a:ext uri="{96DAC541-7B7A-43D3-8B79-37D633B846F1}">
                  <asvg:svgBlip xmlns:asvg="http://schemas.microsoft.com/office/drawing/2016/SVG/main" r:embed="rId9"/>
                </a:ext>
              </a:extLst>
            </a:blip>
            <a:stretch>
              <a:fillRect l="-10767" t="-45011" r="-34243"/>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033" y="3409674"/>
            <a:ext cx="547708" cy="539493"/>
          </a:xfrm>
          <a:custGeom>
            <a:avLst/>
            <a:gdLst/>
            <a:ahLst/>
            <a:cxnLst/>
            <a:rect l="l" t="t" r="r" b="b"/>
            <a:pathLst>
              <a:path w="547708" h="539493">
                <a:moveTo>
                  <a:pt x="0" y="0"/>
                </a:moveTo>
                <a:lnTo>
                  <a:pt x="547708" y="0"/>
                </a:lnTo>
                <a:lnTo>
                  <a:pt x="547708" y="539492"/>
                </a:lnTo>
                <a:lnTo>
                  <a:pt x="0" y="539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7746993"/>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5767043" y="77110"/>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rot="-5400000">
            <a:off x="17270954" y="9119166"/>
            <a:ext cx="896962" cy="1175230"/>
            <a:chOff x="0" y="0"/>
            <a:chExt cx="1195949" cy="1566974"/>
          </a:xfrm>
        </p:grpSpPr>
        <p:sp>
          <p:nvSpPr>
            <p:cNvPr id="6" name="Freeform 6"/>
            <p:cNvSpPr/>
            <p:nvPr/>
          </p:nvSpPr>
          <p:spPr>
            <a:xfrm>
              <a:off x="0" y="706492"/>
              <a:ext cx="1195949" cy="860481"/>
            </a:xfrm>
            <a:custGeom>
              <a:avLst/>
              <a:gdLst/>
              <a:ahLst/>
              <a:cxnLst/>
              <a:rect l="l" t="t" r="r" b="b"/>
              <a:pathLst>
                <a:path w="1195949" h="860481">
                  <a:moveTo>
                    <a:pt x="0" y="0"/>
                  </a:moveTo>
                  <a:lnTo>
                    <a:pt x="1195949" y="0"/>
                  </a:lnTo>
                  <a:lnTo>
                    <a:pt x="1195949" y="860482"/>
                  </a:lnTo>
                  <a:lnTo>
                    <a:pt x="0" y="860482"/>
                  </a:lnTo>
                  <a:lnTo>
                    <a:pt x="0" y="0"/>
                  </a:lnTo>
                  <a:close/>
                </a:path>
              </a:pathLst>
            </a:custGeom>
            <a:blipFill>
              <a:blip r:embed="rId9">
                <a:extLst>
                  <a:ext uri="{96DAC541-7B7A-43D3-8B79-37D633B846F1}">
                    <asvg:svgBlip xmlns:asvg="http://schemas.microsoft.com/office/drawing/2016/SVG/main" r:embed="rId10"/>
                  </a:ext>
                </a:extLst>
              </a:blip>
              <a:stretch>
                <a:fillRect t="-62625" r="-57890" b="-56820"/>
              </a:stretch>
            </a:blipFill>
          </p:spPr>
        </p:sp>
        <p:sp>
          <p:nvSpPr>
            <p:cNvPr id="7" name="Freeform 7"/>
            <p:cNvSpPr/>
            <p:nvPr/>
          </p:nvSpPr>
          <p:spPr>
            <a:xfrm>
              <a:off x="0" y="0"/>
              <a:ext cx="1195949" cy="860481"/>
            </a:xfrm>
            <a:custGeom>
              <a:avLst/>
              <a:gdLst/>
              <a:ahLst/>
              <a:cxnLst/>
              <a:rect l="l" t="t" r="r" b="b"/>
              <a:pathLst>
                <a:path w="1195949" h="860481">
                  <a:moveTo>
                    <a:pt x="0" y="0"/>
                  </a:moveTo>
                  <a:lnTo>
                    <a:pt x="1195949" y="0"/>
                  </a:lnTo>
                  <a:lnTo>
                    <a:pt x="1195949" y="860481"/>
                  </a:lnTo>
                  <a:lnTo>
                    <a:pt x="0" y="860481"/>
                  </a:lnTo>
                  <a:lnTo>
                    <a:pt x="0" y="0"/>
                  </a:lnTo>
                  <a:close/>
                </a:path>
              </a:pathLst>
            </a:custGeom>
            <a:blipFill>
              <a:blip r:embed="rId9">
                <a:extLst>
                  <a:ext uri="{96DAC541-7B7A-43D3-8B79-37D633B846F1}">
                    <asvg:svgBlip xmlns:asvg="http://schemas.microsoft.com/office/drawing/2016/SVG/main" r:embed="rId10"/>
                  </a:ext>
                </a:extLst>
              </a:blip>
              <a:stretch>
                <a:fillRect t="-62625" r="-57890" b="-56820"/>
              </a:stretch>
            </a:blipFill>
          </p:spPr>
        </p:sp>
      </p:grpSp>
      <p:sp>
        <p:nvSpPr>
          <p:cNvPr id="8" name="Freeform 8"/>
          <p:cNvSpPr/>
          <p:nvPr/>
        </p:nvSpPr>
        <p:spPr>
          <a:xfrm flipH="1">
            <a:off x="-3448881"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11">
              <a:extLst>
                <a:ext uri="{96DAC541-7B7A-43D3-8B79-37D633B846F1}">
                  <asvg:svgBlip xmlns:asvg="http://schemas.microsoft.com/office/drawing/2016/SVG/main" r:embed="rId12"/>
                </a:ext>
              </a:extLst>
            </a:blip>
            <a:stretch>
              <a:fillRect l="-10767" t="-45011" r="-34243"/>
            </a:stretch>
          </a:blipFill>
        </p:spPr>
      </p:sp>
      <p:sp>
        <p:nvSpPr>
          <p:cNvPr id="9" name="TextBox 9"/>
          <p:cNvSpPr txBox="1"/>
          <p:nvPr/>
        </p:nvSpPr>
        <p:spPr>
          <a:xfrm>
            <a:off x="1557249" y="1561000"/>
            <a:ext cx="8715846" cy="1193800"/>
          </a:xfrm>
          <a:prstGeom prst="rect">
            <a:avLst/>
          </a:prstGeom>
        </p:spPr>
        <p:txBody>
          <a:bodyPr lIns="0" tIns="0" rIns="0" bIns="0" rtlCol="0" anchor="t">
            <a:spAutoFit/>
          </a:bodyPr>
          <a:lstStyle/>
          <a:p>
            <a:pPr algn="l">
              <a:lnSpc>
                <a:spcPts val="9799"/>
              </a:lnSpc>
            </a:pPr>
            <a:r>
              <a:rPr lang="en-US" sz="6999" b="1">
                <a:solidFill>
                  <a:srgbClr val="245095"/>
                </a:solidFill>
                <a:latin typeface="Open Sans Bold"/>
                <a:ea typeface="Open Sans Bold"/>
                <a:cs typeface="Open Sans Bold"/>
                <a:sym typeface="Open Sans Bold"/>
              </a:rPr>
              <a:t>MODEL K-NN</a:t>
            </a:r>
          </a:p>
        </p:txBody>
      </p:sp>
      <p:sp>
        <p:nvSpPr>
          <p:cNvPr id="10" name="TextBox 10"/>
          <p:cNvSpPr txBox="1"/>
          <p:nvPr/>
        </p:nvSpPr>
        <p:spPr>
          <a:xfrm>
            <a:off x="2458406" y="3410180"/>
            <a:ext cx="5856006" cy="481312"/>
          </a:xfrm>
          <a:prstGeom prst="rect">
            <a:avLst/>
          </a:prstGeom>
        </p:spPr>
        <p:txBody>
          <a:bodyPr lIns="0" tIns="0" rIns="0" bIns="0" rtlCol="0" anchor="t">
            <a:spAutoFit/>
          </a:bodyPr>
          <a:lstStyle/>
          <a:p>
            <a:pPr algn="l">
              <a:lnSpc>
                <a:spcPts val="3920"/>
              </a:lnSpc>
            </a:pPr>
            <a:r>
              <a:rPr lang="en-US" sz="2800" b="1">
                <a:solidFill>
                  <a:srgbClr val="0F3460"/>
                </a:solidFill>
                <a:latin typeface="Open Sans Bold"/>
                <a:ea typeface="Open Sans Bold"/>
                <a:cs typeface="Open Sans Bold"/>
                <a:sym typeface="Open Sans Bold"/>
              </a:rPr>
              <a:t>Skenario Data</a:t>
            </a:r>
          </a:p>
        </p:txBody>
      </p:sp>
      <p:sp>
        <p:nvSpPr>
          <p:cNvPr id="11" name="TextBox 11"/>
          <p:cNvSpPr txBox="1"/>
          <p:nvPr/>
        </p:nvSpPr>
        <p:spPr>
          <a:xfrm>
            <a:off x="2458406" y="4207195"/>
            <a:ext cx="5504707" cy="2175055"/>
          </a:xfrm>
          <a:prstGeom prst="rect">
            <a:avLst/>
          </a:prstGeom>
        </p:spPr>
        <p:txBody>
          <a:bodyPr lIns="0" tIns="0" rIns="0" bIns="0" rtlCol="0" anchor="t">
            <a:spAutoFit/>
          </a:bodyPr>
          <a:lstStyle/>
          <a:p>
            <a:pPr algn="l">
              <a:lnSpc>
                <a:spcPts val="3499"/>
              </a:lnSpc>
            </a:pPr>
            <a:r>
              <a:rPr lang="en-US" sz="2499">
                <a:solidFill>
                  <a:srgbClr val="000000"/>
                </a:solidFill>
                <a:latin typeface="Open Sans"/>
                <a:ea typeface="Open Sans"/>
                <a:cs typeface="Open Sans"/>
                <a:sym typeface="Open Sans"/>
              </a:rPr>
              <a:t>Pelatihan model KNN menggunakan dua skenario data, yakni data yang telah melalui proses normalisasi dengan berbagai metode dan data yang tidak dilakukan normalisasi.</a:t>
            </a:r>
          </a:p>
        </p:txBody>
      </p:sp>
      <p:grpSp>
        <p:nvGrpSpPr>
          <p:cNvPr id="12" name="Group 12"/>
          <p:cNvGrpSpPr/>
          <p:nvPr/>
        </p:nvGrpSpPr>
        <p:grpSpPr>
          <a:xfrm>
            <a:off x="4450357" y="7270743"/>
            <a:ext cx="9387286" cy="2122200"/>
            <a:chOff x="0" y="0"/>
            <a:chExt cx="12516382" cy="2829600"/>
          </a:xfrm>
        </p:grpSpPr>
        <p:grpSp>
          <p:nvGrpSpPr>
            <p:cNvPr id="13" name="Group 13"/>
            <p:cNvGrpSpPr/>
            <p:nvPr/>
          </p:nvGrpSpPr>
          <p:grpSpPr>
            <a:xfrm>
              <a:off x="0" y="0"/>
              <a:ext cx="12516382" cy="2829600"/>
              <a:chOff x="0" y="0"/>
              <a:chExt cx="2472372" cy="558933"/>
            </a:xfrm>
          </p:grpSpPr>
          <p:sp>
            <p:nvSpPr>
              <p:cNvPr id="14" name="Freeform 14"/>
              <p:cNvSpPr/>
              <p:nvPr/>
            </p:nvSpPr>
            <p:spPr>
              <a:xfrm>
                <a:off x="0" y="0"/>
                <a:ext cx="2472372" cy="558933"/>
              </a:xfrm>
              <a:custGeom>
                <a:avLst/>
                <a:gdLst/>
                <a:ahLst/>
                <a:cxnLst/>
                <a:rect l="l" t="t" r="r" b="b"/>
                <a:pathLst>
                  <a:path w="2472372" h="558933">
                    <a:moveTo>
                      <a:pt x="42061" y="0"/>
                    </a:moveTo>
                    <a:lnTo>
                      <a:pt x="2430311" y="0"/>
                    </a:lnTo>
                    <a:cubicBezTo>
                      <a:pt x="2441466" y="0"/>
                      <a:pt x="2452164" y="4431"/>
                      <a:pt x="2460052" y="12319"/>
                    </a:cubicBezTo>
                    <a:cubicBezTo>
                      <a:pt x="2467940" y="20207"/>
                      <a:pt x="2472372" y="30906"/>
                      <a:pt x="2472372" y="42061"/>
                    </a:cubicBezTo>
                    <a:lnTo>
                      <a:pt x="2472372" y="516872"/>
                    </a:lnTo>
                    <a:cubicBezTo>
                      <a:pt x="2472372" y="528028"/>
                      <a:pt x="2467940" y="538726"/>
                      <a:pt x="2460052" y="546614"/>
                    </a:cubicBezTo>
                    <a:cubicBezTo>
                      <a:pt x="2452164" y="554502"/>
                      <a:pt x="2441466" y="558933"/>
                      <a:pt x="2430311" y="558933"/>
                    </a:cubicBezTo>
                    <a:lnTo>
                      <a:pt x="42061" y="558933"/>
                    </a:lnTo>
                    <a:cubicBezTo>
                      <a:pt x="30906" y="558933"/>
                      <a:pt x="20207" y="554502"/>
                      <a:pt x="12319" y="546614"/>
                    </a:cubicBezTo>
                    <a:cubicBezTo>
                      <a:pt x="4431" y="538726"/>
                      <a:pt x="0" y="528028"/>
                      <a:pt x="0" y="516872"/>
                    </a:cubicBezTo>
                    <a:lnTo>
                      <a:pt x="0" y="42061"/>
                    </a:lnTo>
                    <a:cubicBezTo>
                      <a:pt x="0" y="30906"/>
                      <a:pt x="4431" y="20207"/>
                      <a:pt x="12319" y="12319"/>
                    </a:cubicBezTo>
                    <a:cubicBezTo>
                      <a:pt x="20207" y="4431"/>
                      <a:pt x="30906" y="0"/>
                      <a:pt x="42061" y="0"/>
                    </a:cubicBezTo>
                    <a:close/>
                  </a:path>
                </a:pathLst>
              </a:custGeom>
              <a:solidFill>
                <a:srgbClr val="245095"/>
              </a:solidFill>
            </p:spPr>
          </p:sp>
          <p:sp>
            <p:nvSpPr>
              <p:cNvPr id="15" name="TextBox 15"/>
              <p:cNvSpPr txBox="1"/>
              <p:nvPr/>
            </p:nvSpPr>
            <p:spPr>
              <a:xfrm>
                <a:off x="0" y="-57150"/>
                <a:ext cx="2472372" cy="616083"/>
              </a:xfrm>
              <a:prstGeom prst="rect">
                <a:avLst/>
              </a:prstGeom>
            </p:spPr>
            <p:txBody>
              <a:bodyPr lIns="50800" tIns="50800" rIns="50800" bIns="50800" rtlCol="0" anchor="ctr"/>
              <a:lstStyle/>
              <a:p>
                <a:pPr algn="ctr">
                  <a:lnSpc>
                    <a:spcPts val="3643"/>
                  </a:lnSpc>
                </a:pPr>
                <a:endParaRPr/>
              </a:p>
            </p:txBody>
          </p:sp>
        </p:grpSp>
        <p:sp>
          <p:nvSpPr>
            <p:cNvPr id="16" name="TextBox 16"/>
            <p:cNvSpPr txBox="1"/>
            <p:nvPr/>
          </p:nvSpPr>
          <p:spPr>
            <a:xfrm>
              <a:off x="765244" y="533100"/>
              <a:ext cx="10985893" cy="1715703"/>
            </a:xfrm>
            <a:prstGeom prst="rect">
              <a:avLst/>
            </a:prstGeom>
          </p:spPr>
          <p:txBody>
            <a:bodyPr lIns="0" tIns="0" rIns="0" bIns="0" rtlCol="0" anchor="t">
              <a:spAutoFit/>
            </a:bodyPr>
            <a:lstStyle/>
            <a:p>
              <a:pPr algn="ctr">
                <a:lnSpc>
                  <a:spcPts val="3499"/>
                </a:lnSpc>
              </a:pPr>
              <a:r>
                <a:rPr lang="en-US" sz="2499">
                  <a:solidFill>
                    <a:srgbClr val="FFFFFF"/>
                  </a:solidFill>
                  <a:latin typeface="Open Sans"/>
                  <a:ea typeface="Open Sans"/>
                  <a:cs typeface="Open Sans"/>
                  <a:sym typeface="Open Sans"/>
                </a:rPr>
                <a:t>Model dilatih dengan berbagai nilai parameter K yang dipilih secara manual, untuk mengamati respons model terhadap perbedaan skala fitur yang digunakan.</a:t>
              </a:r>
            </a:p>
          </p:txBody>
        </p:sp>
      </p:grpSp>
      <p:grpSp>
        <p:nvGrpSpPr>
          <p:cNvPr id="17" name="Group 17"/>
          <p:cNvGrpSpPr/>
          <p:nvPr/>
        </p:nvGrpSpPr>
        <p:grpSpPr>
          <a:xfrm>
            <a:off x="8797358" y="3679420"/>
            <a:ext cx="7898609" cy="2728663"/>
            <a:chOff x="0" y="0"/>
            <a:chExt cx="10531479" cy="3638217"/>
          </a:xfrm>
        </p:grpSpPr>
        <p:grpSp>
          <p:nvGrpSpPr>
            <p:cNvPr id="18" name="Group 18"/>
            <p:cNvGrpSpPr/>
            <p:nvPr/>
          </p:nvGrpSpPr>
          <p:grpSpPr>
            <a:xfrm>
              <a:off x="4434056" y="48"/>
              <a:ext cx="1609141" cy="1491660"/>
              <a:chOff x="0" y="0"/>
              <a:chExt cx="317855" cy="294649"/>
            </a:xfrm>
          </p:grpSpPr>
          <p:sp>
            <p:nvSpPr>
              <p:cNvPr id="19" name="Freeform 19"/>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0" name="TextBox 20"/>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21" name="TextBox 21"/>
            <p:cNvSpPr txBox="1"/>
            <p:nvPr/>
          </p:nvSpPr>
          <p:spPr>
            <a:xfrm>
              <a:off x="4797195" y="219306"/>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1</a:t>
              </a:r>
            </a:p>
          </p:txBody>
        </p:sp>
        <p:grpSp>
          <p:nvGrpSpPr>
            <p:cNvPr id="22" name="Group 22"/>
            <p:cNvGrpSpPr/>
            <p:nvPr/>
          </p:nvGrpSpPr>
          <p:grpSpPr>
            <a:xfrm>
              <a:off x="6678197" y="0"/>
              <a:ext cx="1609141" cy="1491660"/>
              <a:chOff x="0" y="0"/>
              <a:chExt cx="317855" cy="294649"/>
            </a:xfrm>
          </p:grpSpPr>
          <p:sp>
            <p:nvSpPr>
              <p:cNvPr id="23" name="Freeform 23"/>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4" name="TextBox 24"/>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25" name="TextBox 25"/>
            <p:cNvSpPr txBox="1"/>
            <p:nvPr/>
          </p:nvSpPr>
          <p:spPr>
            <a:xfrm>
              <a:off x="7041336" y="219258"/>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3</a:t>
              </a:r>
            </a:p>
          </p:txBody>
        </p:sp>
        <p:grpSp>
          <p:nvGrpSpPr>
            <p:cNvPr id="26" name="Group 26"/>
            <p:cNvGrpSpPr/>
            <p:nvPr/>
          </p:nvGrpSpPr>
          <p:grpSpPr>
            <a:xfrm>
              <a:off x="8922338" y="96"/>
              <a:ext cx="1609141" cy="1491660"/>
              <a:chOff x="0" y="0"/>
              <a:chExt cx="317855" cy="294649"/>
            </a:xfrm>
          </p:grpSpPr>
          <p:sp>
            <p:nvSpPr>
              <p:cNvPr id="27" name="Freeform 27"/>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8" name="TextBox 28"/>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29" name="TextBox 29"/>
            <p:cNvSpPr txBox="1"/>
            <p:nvPr/>
          </p:nvSpPr>
          <p:spPr>
            <a:xfrm>
              <a:off x="9285477" y="219354"/>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5</a:t>
              </a:r>
            </a:p>
          </p:txBody>
        </p:sp>
        <p:grpSp>
          <p:nvGrpSpPr>
            <p:cNvPr id="30" name="Group 30"/>
            <p:cNvGrpSpPr/>
            <p:nvPr/>
          </p:nvGrpSpPr>
          <p:grpSpPr>
            <a:xfrm>
              <a:off x="4434056" y="2146485"/>
              <a:ext cx="1609141" cy="1491660"/>
              <a:chOff x="0" y="0"/>
              <a:chExt cx="317855" cy="294649"/>
            </a:xfrm>
          </p:grpSpPr>
          <p:sp>
            <p:nvSpPr>
              <p:cNvPr id="31" name="Freeform 31"/>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32" name="TextBox 32"/>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33" name="TextBox 33"/>
            <p:cNvSpPr txBox="1"/>
            <p:nvPr/>
          </p:nvSpPr>
          <p:spPr>
            <a:xfrm>
              <a:off x="4797195" y="2365743"/>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7</a:t>
              </a:r>
            </a:p>
          </p:txBody>
        </p:sp>
        <p:grpSp>
          <p:nvGrpSpPr>
            <p:cNvPr id="34" name="Group 34"/>
            <p:cNvGrpSpPr/>
            <p:nvPr/>
          </p:nvGrpSpPr>
          <p:grpSpPr>
            <a:xfrm>
              <a:off x="6678197" y="2146557"/>
              <a:ext cx="1609141" cy="1491660"/>
              <a:chOff x="0" y="0"/>
              <a:chExt cx="317855" cy="294649"/>
            </a:xfrm>
          </p:grpSpPr>
          <p:sp>
            <p:nvSpPr>
              <p:cNvPr id="35" name="Freeform 35"/>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36" name="TextBox 36"/>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37" name="TextBox 37"/>
            <p:cNvSpPr txBox="1"/>
            <p:nvPr/>
          </p:nvSpPr>
          <p:spPr>
            <a:xfrm>
              <a:off x="7041336" y="2365815"/>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9</a:t>
              </a:r>
            </a:p>
          </p:txBody>
        </p:sp>
        <p:grpSp>
          <p:nvGrpSpPr>
            <p:cNvPr id="38" name="Group 38"/>
            <p:cNvGrpSpPr/>
            <p:nvPr/>
          </p:nvGrpSpPr>
          <p:grpSpPr>
            <a:xfrm>
              <a:off x="8922338" y="2146557"/>
              <a:ext cx="1609141" cy="1491660"/>
              <a:chOff x="0" y="0"/>
              <a:chExt cx="317855" cy="294649"/>
            </a:xfrm>
          </p:grpSpPr>
          <p:sp>
            <p:nvSpPr>
              <p:cNvPr id="39" name="Freeform 39"/>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40" name="TextBox 40"/>
              <p:cNvSpPr txBox="1"/>
              <p:nvPr/>
            </p:nvSpPr>
            <p:spPr>
              <a:xfrm>
                <a:off x="0" y="-57150"/>
                <a:ext cx="317855" cy="351799"/>
              </a:xfrm>
              <a:prstGeom prst="rect">
                <a:avLst/>
              </a:prstGeom>
            </p:spPr>
            <p:txBody>
              <a:bodyPr lIns="50800" tIns="50800" rIns="50800" bIns="50800" rtlCol="0" anchor="ctr"/>
              <a:lstStyle/>
              <a:p>
                <a:pPr algn="ctr">
                  <a:lnSpc>
                    <a:spcPts val="3643"/>
                  </a:lnSpc>
                </a:pPr>
                <a:endParaRPr/>
              </a:p>
            </p:txBody>
          </p:sp>
        </p:grpSp>
        <p:sp>
          <p:nvSpPr>
            <p:cNvPr id="41" name="TextBox 41"/>
            <p:cNvSpPr txBox="1"/>
            <p:nvPr/>
          </p:nvSpPr>
          <p:spPr>
            <a:xfrm>
              <a:off x="9285477" y="2365815"/>
              <a:ext cx="882862"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11</a:t>
              </a:r>
            </a:p>
          </p:txBody>
        </p:sp>
        <p:sp>
          <p:nvSpPr>
            <p:cNvPr id="42" name="TextBox 42"/>
            <p:cNvSpPr txBox="1"/>
            <p:nvPr/>
          </p:nvSpPr>
          <p:spPr>
            <a:xfrm>
              <a:off x="0" y="1208475"/>
              <a:ext cx="3799056" cy="1116491"/>
            </a:xfrm>
            <a:prstGeom prst="rect">
              <a:avLst/>
            </a:prstGeom>
          </p:spPr>
          <p:txBody>
            <a:bodyPr lIns="0" tIns="0" rIns="0" bIns="0" rtlCol="0" anchor="t">
              <a:spAutoFit/>
            </a:bodyPr>
            <a:lstStyle/>
            <a:p>
              <a:pPr algn="ctr">
                <a:lnSpc>
                  <a:spcPts val="7003"/>
                </a:lnSpc>
                <a:spcBef>
                  <a:spcPct val="0"/>
                </a:spcBef>
              </a:pPr>
              <a:r>
                <a:rPr lang="en-US" sz="5002" b="1">
                  <a:solidFill>
                    <a:srgbClr val="245095"/>
                  </a:solidFill>
                  <a:latin typeface="Open Sans Bold"/>
                  <a:ea typeface="Open Sans Bold"/>
                  <a:cs typeface="Open Sans Bold"/>
                  <a:sym typeface="Open Sans Bold"/>
                </a:rPr>
                <a:t>NILAI K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34442" y="2534955"/>
            <a:ext cx="12758632" cy="5987968"/>
          </a:xfrm>
          <a:custGeom>
            <a:avLst/>
            <a:gdLst/>
            <a:ahLst/>
            <a:cxnLst/>
            <a:rect l="l" t="t" r="r" b="b"/>
            <a:pathLst>
              <a:path w="12758632" h="5987968">
                <a:moveTo>
                  <a:pt x="0" y="0"/>
                </a:moveTo>
                <a:lnTo>
                  <a:pt x="12758632" y="0"/>
                </a:lnTo>
                <a:lnTo>
                  <a:pt x="12758632" y="5987968"/>
                </a:lnTo>
                <a:lnTo>
                  <a:pt x="0" y="5987968"/>
                </a:lnTo>
                <a:lnTo>
                  <a:pt x="0" y="0"/>
                </a:lnTo>
                <a:close/>
              </a:path>
            </a:pathLst>
          </a:custGeom>
          <a:blipFill>
            <a:blip r:embed="rId3">
              <a:extLst>
                <a:ext uri="{96DAC541-7B7A-43D3-8B79-37D633B846F1}">
                  <asvg:svgBlip xmlns:asvg="http://schemas.microsoft.com/office/drawing/2016/SVG/main" r:embed="rId4"/>
                </a:ext>
              </a:extLst>
            </a:blip>
            <a:stretch>
              <a:fillRect l="-120990" r="-300483"/>
            </a:stretch>
          </a:blipFill>
        </p:spPr>
      </p:sp>
      <p:sp>
        <p:nvSpPr>
          <p:cNvPr id="3" name="Freeform 3"/>
          <p:cNvSpPr/>
          <p:nvPr/>
        </p:nvSpPr>
        <p:spPr>
          <a:xfrm>
            <a:off x="4353647" y="8704783"/>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200" y="90409"/>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942840" y="443063"/>
            <a:ext cx="10316460" cy="9400875"/>
          </a:xfrm>
          <a:custGeom>
            <a:avLst/>
            <a:gdLst/>
            <a:ahLst/>
            <a:cxnLst/>
            <a:rect l="l" t="t" r="r" b="b"/>
            <a:pathLst>
              <a:path w="10316460" h="9400875">
                <a:moveTo>
                  <a:pt x="0" y="0"/>
                </a:moveTo>
                <a:lnTo>
                  <a:pt x="10316460" y="0"/>
                </a:lnTo>
                <a:lnTo>
                  <a:pt x="10316460" y="9400874"/>
                </a:lnTo>
                <a:lnTo>
                  <a:pt x="0" y="9400874"/>
                </a:lnTo>
                <a:lnTo>
                  <a:pt x="0" y="0"/>
                </a:lnTo>
                <a:close/>
              </a:path>
            </a:pathLst>
          </a:custGeom>
          <a:blipFill>
            <a:blip r:embed="rId7"/>
            <a:stretch>
              <a:fillRect/>
            </a:stretch>
          </a:blipFill>
        </p:spPr>
      </p:sp>
      <p:sp>
        <p:nvSpPr>
          <p:cNvPr id="6" name="TextBox 6"/>
          <p:cNvSpPr txBox="1"/>
          <p:nvPr/>
        </p:nvSpPr>
        <p:spPr>
          <a:xfrm>
            <a:off x="333297" y="4479925"/>
            <a:ext cx="5223154" cy="1193800"/>
          </a:xfrm>
          <a:prstGeom prst="rect">
            <a:avLst/>
          </a:prstGeom>
        </p:spPr>
        <p:txBody>
          <a:bodyPr lIns="0" tIns="0" rIns="0" bIns="0" rtlCol="0" anchor="t">
            <a:spAutoFit/>
          </a:bodyPr>
          <a:lstStyle/>
          <a:p>
            <a:pPr algn="ctr">
              <a:lnSpc>
                <a:spcPts val="9799"/>
              </a:lnSpc>
            </a:pPr>
            <a:r>
              <a:rPr lang="en-US" sz="6999" b="1">
                <a:solidFill>
                  <a:srgbClr val="FFFFFF"/>
                </a:solidFill>
                <a:latin typeface="Open Sans Bold"/>
                <a:ea typeface="Open Sans Bold"/>
                <a:cs typeface="Open Sans Bold"/>
                <a:sym typeface="Open Sans Bold"/>
              </a:rPr>
              <a:t>EVALUASI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3297" y="-285750"/>
            <a:ext cx="2220453" cy="2173269"/>
          </a:xfrm>
          <a:custGeom>
            <a:avLst/>
            <a:gdLst/>
            <a:ahLst/>
            <a:cxnLst/>
            <a:rect l="l" t="t" r="r" b="b"/>
            <a:pathLst>
              <a:path w="2220453" h="2173269">
                <a:moveTo>
                  <a:pt x="0" y="0"/>
                </a:moveTo>
                <a:lnTo>
                  <a:pt x="2220453" y="0"/>
                </a:lnTo>
                <a:lnTo>
                  <a:pt x="2220453" y="2173269"/>
                </a:lnTo>
                <a:lnTo>
                  <a:pt x="0" y="21732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1750972" y="9915947"/>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42875" y="-28575"/>
            <a:ext cx="1152688" cy="1510291"/>
            <a:chOff x="0" y="0"/>
            <a:chExt cx="1536917" cy="2013722"/>
          </a:xfrm>
        </p:grpSpPr>
        <p:sp>
          <p:nvSpPr>
            <p:cNvPr id="5" name="Freeform 5"/>
            <p:cNvSpPr/>
            <p:nvPr/>
          </p:nvSpPr>
          <p:spPr>
            <a:xfrm>
              <a:off x="0" y="907915"/>
              <a:ext cx="1536917" cy="1105807"/>
            </a:xfrm>
            <a:custGeom>
              <a:avLst/>
              <a:gdLst/>
              <a:ahLst/>
              <a:cxnLst/>
              <a:rect l="l" t="t" r="r" b="b"/>
              <a:pathLst>
                <a:path w="1536917" h="1105807">
                  <a:moveTo>
                    <a:pt x="0" y="0"/>
                  </a:moveTo>
                  <a:lnTo>
                    <a:pt x="1536917" y="0"/>
                  </a:lnTo>
                  <a:lnTo>
                    <a:pt x="1536917" y="1105807"/>
                  </a:lnTo>
                  <a:lnTo>
                    <a:pt x="0" y="1105807"/>
                  </a:lnTo>
                  <a:lnTo>
                    <a:pt x="0" y="0"/>
                  </a:lnTo>
                  <a:close/>
                </a:path>
              </a:pathLst>
            </a:custGeom>
            <a:blipFill>
              <a:blip r:embed="rId7">
                <a:extLst>
                  <a:ext uri="{96DAC541-7B7A-43D3-8B79-37D633B846F1}">
                    <asvg:svgBlip xmlns:asvg="http://schemas.microsoft.com/office/drawing/2016/SVG/main" r:embed="rId8"/>
                  </a:ext>
                </a:extLst>
              </a:blip>
              <a:stretch>
                <a:fillRect t="-62625" r="-57890" b="-56820"/>
              </a:stretch>
            </a:blipFill>
          </p:spPr>
        </p:sp>
        <p:sp>
          <p:nvSpPr>
            <p:cNvPr id="6" name="Freeform 6"/>
            <p:cNvSpPr/>
            <p:nvPr/>
          </p:nvSpPr>
          <p:spPr>
            <a:xfrm>
              <a:off x="0" y="0"/>
              <a:ext cx="1536917" cy="1105807"/>
            </a:xfrm>
            <a:custGeom>
              <a:avLst/>
              <a:gdLst/>
              <a:ahLst/>
              <a:cxnLst/>
              <a:rect l="l" t="t" r="r" b="b"/>
              <a:pathLst>
                <a:path w="1536917" h="1105807">
                  <a:moveTo>
                    <a:pt x="0" y="0"/>
                  </a:moveTo>
                  <a:lnTo>
                    <a:pt x="1536917" y="0"/>
                  </a:lnTo>
                  <a:lnTo>
                    <a:pt x="1536917" y="1105807"/>
                  </a:lnTo>
                  <a:lnTo>
                    <a:pt x="0" y="1105807"/>
                  </a:lnTo>
                  <a:lnTo>
                    <a:pt x="0" y="0"/>
                  </a:lnTo>
                  <a:close/>
                </a:path>
              </a:pathLst>
            </a:custGeom>
            <a:blipFill>
              <a:blip r:embed="rId7">
                <a:extLst>
                  <a:ext uri="{96DAC541-7B7A-43D3-8B79-37D633B846F1}">
                    <asvg:svgBlip xmlns:asvg="http://schemas.microsoft.com/office/drawing/2016/SVG/main" r:embed="rId8"/>
                  </a:ext>
                </a:extLst>
              </a:blip>
              <a:stretch>
                <a:fillRect t="-62625" r="-57890" b="-56820"/>
              </a:stretch>
            </a:blipFill>
          </p:spPr>
        </p:sp>
      </p:grpSp>
      <p:grpSp>
        <p:nvGrpSpPr>
          <p:cNvPr id="7" name="Group 7"/>
          <p:cNvGrpSpPr/>
          <p:nvPr/>
        </p:nvGrpSpPr>
        <p:grpSpPr>
          <a:xfrm>
            <a:off x="6201119" y="2021812"/>
            <a:ext cx="11058181" cy="7426988"/>
            <a:chOff x="0" y="0"/>
            <a:chExt cx="14744242" cy="9902651"/>
          </a:xfrm>
        </p:grpSpPr>
        <p:sp>
          <p:nvSpPr>
            <p:cNvPr id="8" name="Freeform 8"/>
            <p:cNvSpPr/>
            <p:nvPr/>
          </p:nvSpPr>
          <p:spPr>
            <a:xfrm>
              <a:off x="0" y="0"/>
              <a:ext cx="14744242" cy="7298400"/>
            </a:xfrm>
            <a:custGeom>
              <a:avLst/>
              <a:gdLst/>
              <a:ahLst/>
              <a:cxnLst/>
              <a:rect l="l" t="t" r="r" b="b"/>
              <a:pathLst>
                <a:path w="14744242" h="7298400">
                  <a:moveTo>
                    <a:pt x="0" y="0"/>
                  </a:moveTo>
                  <a:lnTo>
                    <a:pt x="14744242" y="0"/>
                  </a:lnTo>
                  <a:lnTo>
                    <a:pt x="14744242" y="7298400"/>
                  </a:lnTo>
                  <a:lnTo>
                    <a:pt x="0" y="7298400"/>
                  </a:lnTo>
                  <a:lnTo>
                    <a:pt x="0" y="0"/>
                  </a:lnTo>
                  <a:close/>
                </a:path>
              </a:pathLst>
            </a:custGeom>
            <a:blipFill>
              <a:blip r:embed="rId9"/>
              <a:stretch>
                <a:fillRect/>
              </a:stretch>
            </a:blipFill>
          </p:spPr>
        </p:sp>
        <p:sp>
          <p:nvSpPr>
            <p:cNvPr id="9" name="Freeform 9"/>
            <p:cNvSpPr/>
            <p:nvPr/>
          </p:nvSpPr>
          <p:spPr>
            <a:xfrm>
              <a:off x="0" y="7597739"/>
              <a:ext cx="14634359" cy="2304912"/>
            </a:xfrm>
            <a:custGeom>
              <a:avLst/>
              <a:gdLst/>
              <a:ahLst/>
              <a:cxnLst/>
              <a:rect l="l" t="t" r="r" b="b"/>
              <a:pathLst>
                <a:path w="14634359" h="2304912">
                  <a:moveTo>
                    <a:pt x="0" y="0"/>
                  </a:moveTo>
                  <a:lnTo>
                    <a:pt x="14634359" y="0"/>
                  </a:lnTo>
                  <a:lnTo>
                    <a:pt x="14634359" y="2304912"/>
                  </a:lnTo>
                  <a:lnTo>
                    <a:pt x="0" y="2304912"/>
                  </a:lnTo>
                  <a:lnTo>
                    <a:pt x="0" y="0"/>
                  </a:lnTo>
                  <a:close/>
                </a:path>
              </a:pathLst>
            </a:custGeom>
            <a:blipFill>
              <a:blip r:embed="rId10"/>
              <a:stretch>
                <a:fillRect/>
              </a:stretch>
            </a:blipFill>
          </p:spPr>
        </p:sp>
      </p:grpSp>
      <p:sp>
        <p:nvSpPr>
          <p:cNvPr id="10" name="TextBox 10"/>
          <p:cNvSpPr txBox="1"/>
          <p:nvPr/>
        </p:nvSpPr>
        <p:spPr>
          <a:xfrm>
            <a:off x="1695425" y="490937"/>
            <a:ext cx="7676580" cy="1193800"/>
          </a:xfrm>
          <a:prstGeom prst="rect">
            <a:avLst/>
          </a:prstGeom>
        </p:spPr>
        <p:txBody>
          <a:bodyPr lIns="0" tIns="0" rIns="0" bIns="0" rtlCol="0" anchor="t">
            <a:spAutoFit/>
          </a:bodyPr>
          <a:lstStyle/>
          <a:p>
            <a:pPr algn="l">
              <a:lnSpc>
                <a:spcPts val="9799"/>
              </a:lnSpc>
            </a:pPr>
            <a:r>
              <a:rPr lang="en-US" sz="6999" b="1">
                <a:solidFill>
                  <a:srgbClr val="245095"/>
                </a:solidFill>
                <a:latin typeface="Open Sans Bold"/>
                <a:ea typeface="Open Sans Bold"/>
                <a:cs typeface="Open Sans Bold"/>
                <a:sym typeface="Open Sans Bold"/>
              </a:rPr>
              <a:t>UJI STATISTIK</a:t>
            </a:r>
          </a:p>
        </p:txBody>
      </p:sp>
      <p:sp>
        <p:nvSpPr>
          <p:cNvPr id="11" name="TextBox 11"/>
          <p:cNvSpPr txBox="1"/>
          <p:nvPr/>
        </p:nvSpPr>
        <p:spPr>
          <a:xfrm>
            <a:off x="1028700" y="2210097"/>
            <a:ext cx="4892312" cy="7012319"/>
          </a:xfrm>
          <a:prstGeom prst="rect">
            <a:avLst/>
          </a:prstGeom>
        </p:spPr>
        <p:txBody>
          <a:bodyPr lIns="0" tIns="0" rIns="0" bIns="0" rtlCol="0" anchor="t">
            <a:spAutoFit/>
          </a:bodyPr>
          <a:lstStyle/>
          <a:p>
            <a:pPr marL="474981" lvl="1" indent="-237491" algn="l">
              <a:lnSpc>
                <a:spcPts val="3080"/>
              </a:lnSpc>
              <a:buFont typeface="Arial"/>
              <a:buChar char="•"/>
            </a:pPr>
            <a:r>
              <a:rPr lang="en-US" sz="2200" dirty="0">
                <a:solidFill>
                  <a:srgbClr val="000000"/>
                </a:solidFill>
                <a:latin typeface="Open Sans"/>
                <a:ea typeface="Open Sans"/>
                <a:cs typeface="Open Sans"/>
                <a:sym typeface="Open Sans"/>
              </a:rPr>
              <a:t>Uji </a:t>
            </a:r>
            <a:r>
              <a:rPr lang="en-US" sz="2200" dirty="0" err="1">
                <a:solidFill>
                  <a:srgbClr val="000000"/>
                </a:solidFill>
                <a:latin typeface="Open Sans"/>
                <a:ea typeface="Open Sans"/>
                <a:cs typeface="Open Sans"/>
                <a:sym typeface="Open Sans"/>
              </a:rPr>
              <a:t>statistik</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menggunakan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metode</a:t>
            </a:r>
            <a:r>
              <a:rPr lang="en-US" sz="2200" dirty="0">
                <a:solidFill>
                  <a:srgbClr val="000000"/>
                </a:solidFill>
                <a:latin typeface="Open Sans"/>
                <a:ea typeface="Open Sans"/>
                <a:cs typeface="Open Sans"/>
                <a:sym typeface="Open Sans"/>
              </a:rPr>
              <a:t> Paired T-Test </a:t>
            </a:r>
            <a:r>
              <a:rPr lang="en-US" sz="2200" dirty="0" err="1">
                <a:solidFill>
                  <a:srgbClr val="000000"/>
                </a:solidFill>
                <a:latin typeface="Open Sans"/>
                <a:ea typeface="Open Sans"/>
                <a:cs typeface="Open Sans"/>
                <a:sym typeface="Open Sans"/>
              </a:rPr>
              <a:t>untuk</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mengevaluasi</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apakah</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perbedaan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performa</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antara</a:t>
            </a:r>
            <a:r>
              <a:rPr lang="en-US" sz="2200" dirty="0">
                <a:solidFill>
                  <a:srgbClr val="000000"/>
                </a:solidFill>
                <a:latin typeface="Open Sans"/>
                <a:ea typeface="Open Sans"/>
                <a:cs typeface="Open Sans"/>
                <a:sym typeface="Open Sans"/>
              </a:rPr>
              <a:t> data </a:t>
            </a:r>
            <a:r>
              <a:rPr lang="en-US" sz="2200" dirty="0" err="1">
                <a:solidFill>
                  <a:srgbClr val="000000"/>
                </a:solidFill>
                <a:latin typeface="Open Sans"/>
                <a:ea typeface="Open Sans"/>
                <a:cs typeface="Open Sans"/>
                <a:sym typeface="Open Sans"/>
              </a:rPr>
              <a:t>dengan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normalisasi</a:t>
            </a:r>
            <a:r>
              <a:rPr lang="en-US" sz="2200" dirty="0">
                <a:solidFill>
                  <a:srgbClr val="000000"/>
                </a:solidFill>
                <a:latin typeface="Open Sans"/>
                <a:ea typeface="Open Sans"/>
                <a:cs typeface="Open Sans"/>
                <a:sym typeface="Open Sans"/>
              </a:rPr>
              <a:t> dan tanpa </a:t>
            </a:r>
            <a:r>
              <a:rPr lang="en-US" sz="2200" dirty="0" err="1">
                <a:solidFill>
                  <a:srgbClr val="000000"/>
                </a:solidFill>
                <a:latin typeface="Open Sans"/>
                <a:ea typeface="Open Sans"/>
                <a:cs typeface="Open Sans"/>
                <a:sym typeface="Open Sans"/>
              </a:rPr>
              <a:t>normalisasi</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bersifat</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signifikan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atau</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sekadar</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kebetulan</a:t>
            </a:r>
            <a:r>
              <a:rPr lang="en-US" sz="2200" dirty="0">
                <a:solidFill>
                  <a:srgbClr val="000000"/>
                </a:solidFill>
                <a:latin typeface="Open Sans"/>
                <a:ea typeface="Open Sans"/>
                <a:cs typeface="Open Sans"/>
                <a:sym typeface="Open Sans"/>
              </a:rPr>
              <a:t>. </a:t>
            </a:r>
          </a:p>
          <a:p>
            <a:pPr algn="l">
              <a:lnSpc>
                <a:spcPts val="3080"/>
              </a:lnSpc>
            </a:pPr>
            <a:endParaRPr lang="en-US" sz="2200" dirty="0">
              <a:solidFill>
                <a:srgbClr val="000000"/>
              </a:solidFill>
              <a:latin typeface="Open Sans"/>
              <a:ea typeface="Open Sans"/>
              <a:cs typeface="Open Sans"/>
              <a:sym typeface="Open Sans"/>
            </a:endParaRPr>
          </a:p>
          <a:p>
            <a:pPr marL="474981" lvl="1" indent="-237491" algn="l">
              <a:lnSpc>
                <a:spcPts val="3080"/>
              </a:lnSpc>
              <a:buFont typeface="Arial"/>
              <a:buChar char="•"/>
            </a:pPr>
            <a:r>
              <a:rPr lang="en-US" sz="2200" dirty="0">
                <a:solidFill>
                  <a:srgbClr val="000000"/>
                </a:solidFill>
                <a:latin typeface="Open Sans"/>
                <a:ea typeface="Open Sans"/>
                <a:cs typeface="Open Sans"/>
                <a:sym typeface="Open Sans"/>
              </a:rPr>
              <a:t>P-Value </a:t>
            </a:r>
            <a:r>
              <a:rPr lang="en-US" sz="2200" dirty="0" err="1">
                <a:solidFill>
                  <a:srgbClr val="000000"/>
                </a:solidFill>
                <a:latin typeface="Open Sans"/>
                <a:ea typeface="Open Sans"/>
                <a:cs typeface="Open Sans"/>
                <a:sym typeface="Open Sans"/>
              </a:rPr>
              <a:t>dihitung</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dari</a:t>
            </a:r>
            <a:r>
              <a:rPr lang="en-US" sz="2200" dirty="0">
                <a:solidFill>
                  <a:srgbClr val="000000"/>
                </a:solidFill>
                <a:latin typeface="Open Sans"/>
                <a:ea typeface="Open Sans"/>
                <a:cs typeface="Open Sans"/>
                <a:sym typeface="Open Sans"/>
              </a:rPr>
              <a:t> T-Statistic dan </a:t>
            </a:r>
            <a:r>
              <a:rPr lang="en-US" sz="2200" dirty="0" err="1">
                <a:solidFill>
                  <a:srgbClr val="000000"/>
                </a:solidFill>
                <a:latin typeface="Open Sans"/>
                <a:ea typeface="Open Sans"/>
                <a:cs typeface="Open Sans"/>
                <a:sym typeface="Open Sans"/>
              </a:rPr>
              <a:t>merepresentasikan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probabilitas</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bahwa</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perbedaan</a:t>
            </a:r>
            <a:r>
              <a:rPr lang="en-US" sz="2200" dirty="0">
                <a:solidFill>
                  <a:srgbClr val="000000"/>
                </a:solidFill>
                <a:latin typeface="Open Sans"/>
                <a:ea typeface="Open Sans"/>
                <a:cs typeface="Open Sans"/>
                <a:sym typeface="Open Sans"/>
              </a:rPr>
              <a:t> yang </a:t>
            </a:r>
            <a:r>
              <a:rPr lang="en-US" sz="2200" dirty="0" err="1">
                <a:solidFill>
                  <a:srgbClr val="000000"/>
                </a:solidFill>
                <a:latin typeface="Open Sans"/>
                <a:ea typeface="Open Sans"/>
                <a:cs typeface="Open Sans"/>
                <a:sym typeface="Open Sans"/>
              </a:rPr>
              <a:t>diamati</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terjadi</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secara</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kebetulan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dengan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asumsi</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hipotesis</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nol</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benar</a:t>
            </a:r>
            <a:r>
              <a:rPr lang="en-US" sz="2200" dirty="0">
                <a:solidFill>
                  <a:srgbClr val="000000"/>
                </a:solidFill>
                <a:latin typeface="Open Sans"/>
                <a:ea typeface="Open Sans"/>
                <a:cs typeface="Open Sans"/>
                <a:sym typeface="Open Sans"/>
              </a:rPr>
              <a:t>. </a:t>
            </a:r>
          </a:p>
          <a:p>
            <a:pPr algn="l">
              <a:lnSpc>
                <a:spcPts val="3080"/>
              </a:lnSpc>
            </a:pPr>
            <a:endParaRPr lang="en-US" sz="2200" dirty="0">
              <a:solidFill>
                <a:srgbClr val="000000"/>
              </a:solidFill>
              <a:latin typeface="Open Sans"/>
              <a:ea typeface="Open Sans"/>
              <a:cs typeface="Open Sans"/>
              <a:sym typeface="Open Sans"/>
            </a:endParaRPr>
          </a:p>
          <a:p>
            <a:pPr marL="474981" lvl="1" indent="-237491" algn="l">
              <a:lnSpc>
                <a:spcPts val="3080"/>
              </a:lnSpc>
              <a:buFont typeface="Arial"/>
              <a:buChar char="•"/>
            </a:pPr>
            <a:r>
              <a:rPr lang="en-US" sz="2200" dirty="0">
                <a:solidFill>
                  <a:srgbClr val="000000"/>
                </a:solidFill>
                <a:latin typeface="Open Sans"/>
                <a:ea typeface="Open Sans"/>
                <a:cs typeface="Open Sans"/>
                <a:sym typeface="Open Sans"/>
              </a:rPr>
              <a:t>Jika P-Value ≤ 0,05, maka </a:t>
            </a:r>
            <a:r>
              <a:rPr lang="en-US" sz="2200" dirty="0" err="1">
                <a:solidFill>
                  <a:srgbClr val="000000"/>
                </a:solidFill>
                <a:latin typeface="Open Sans"/>
                <a:ea typeface="Open Sans"/>
                <a:cs typeface="Open Sans"/>
                <a:sym typeface="Open Sans"/>
              </a:rPr>
              <a:t>perbedaan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performa</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dianggap</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signifikan</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secara</a:t>
            </a:r>
            <a:r>
              <a:rPr lang="en-US" sz="2200" dirty="0">
                <a:solidFill>
                  <a:srgbClr val="000000"/>
                </a:solidFill>
                <a:latin typeface="Open Sans"/>
                <a:ea typeface="Open Sans"/>
                <a:cs typeface="Open Sans"/>
                <a:sym typeface="Open Sans"/>
              </a:rPr>
              <a:t> </a:t>
            </a:r>
            <a:r>
              <a:rPr lang="en-US" sz="2200" dirty="0" err="1">
                <a:solidFill>
                  <a:srgbClr val="000000"/>
                </a:solidFill>
                <a:latin typeface="Open Sans"/>
                <a:ea typeface="Open Sans"/>
                <a:cs typeface="Open Sans"/>
                <a:sym typeface="Open Sans"/>
              </a:rPr>
              <a:t>statistik</a:t>
            </a:r>
            <a:r>
              <a:rPr lang="en-US" sz="2200" dirty="0">
                <a:solidFill>
                  <a:srgbClr val="000000"/>
                </a:solidFill>
                <a:latin typeface="Open Sans"/>
                <a:ea typeface="Open Sans"/>
                <a:cs typeface="Open Sans"/>
                <a:sym typeface="Open Sans"/>
              </a:rPr>
              <a:t>.</a:t>
            </a:r>
          </a:p>
        </p:txBody>
      </p:sp>
      <p:sp>
        <p:nvSpPr>
          <p:cNvPr id="12" name="Freeform 12"/>
          <p:cNvSpPr/>
          <p:nvPr/>
        </p:nvSpPr>
        <p:spPr>
          <a:xfrm rot="8376036">
            <a:off x="11018552" y="-610370"/>
            <a:ext cx="1464840" cy="1464840"/>
          </a:xfrm>
          <a:custGeom>
            <a:avLst/>
            <a:gdLst/>
            <a:ahLst/>
            <a:cxnLst/>
            <a:rect l="l" t="t" r="r" b="b"/>
            <a:pathLst>
              <a:path w="1464840" h="1464840">
                <a:moveTo>
                  <a:pt x="0" y="0"/>
                </a:moveTo>
                <a:lnTo>
                  <a:pt x="1464840" y="0"/>
                </a:lnTo>
                <a:lnTo>
                  <a:pt x="1464840" y="1464841"/>
                </a:lnTo>
                <a:lnTo>
                  <a:pt x="0" y="1464841"/>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010"/>
            <a:ext cx="1927028" cy="1963850"/>
          </a:xfrm>
          <a:custGeom>
            <a:avLst/>
            <a:gdLst/>
            <a:ahLst/>
            <a:cxnLst/>
            <a:rect l="l" t="t" r="r" b="b"/>
            <a:pathLst>
              <a:path w="1927028" h="1963850">
                <a:moveTo>
                  <a:pt x="0" y="0"/>
                </a:moveTo>
                <a:lnTo>
                  <a:pt x="1927028" y="0"/>
                </a:lnTo>
                <a:lnTo>
                  <a:pt x="1927028" y="1963849"/>
                </a:lnTo>
                <a:lnTo>
                  <a:pt x="0" y="19638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1562" y="8276375"/>
            <a:ext cx="1875477" cy="1963850"/>
          </a:xfrm>
          <a:custGeom>
            <a:avLst/>
            <a:gdLst/>
            <a:ahLst/>
            <a:cxnLst/>
            <a:rect l="l" t="t" r="r" b="b"/>
            <a:pathLst>
              <a:path w="1875477" h="1963850">
                <a:moveTo>
                  <a:pt x="0" y="0"/>
                </a:moveTo>
                <a:lnTo>
                  <a:pt x="1875476" y="0"/>
                </a:lnTo>
                <a:lnTo>
                  <a:pt x="1875476" y="1963850"/>
                </a:lnTo>
                <a:lnTo>
                  <a:pt x="0" y="19638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376036">
            <a:off x="16836079" y="-608454"/>
            <a:ext cx="1464840" cy="1464840"/>
          </a:xfrm>
          <a:custGeom>
            <a:avLst/>
            <a:gdLst/>
            <a:ahLst/>
            <a:cxnLst/>
            <a:rect l="l" t="t" r="r" b="b"/>
            <a:pathLst>
              <a:path w="1464840" h="1464840">
                <a:moveTo>
                  <a:pt x="0" y="0"/>
                </a:moveTo>
                <a:lnTo>
                  <a:pt x="1464840" y="0"/>
                </a:lnTo>
                <a:lnTo>
                  <a:pt x="1464840" y="1464840"/>
                </a:lnTo>
                <a:lnTo>
                  <a:pt x="0" y="146484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283283" y="8456203"/>
            <a:ext cx="1784022" cy="1784022"/>
          </a:xfrm>
          <a:custGeom>
            <a:avLst/>
            <a:gdLst/>
            <a:ahLst/>
            <a:cxnLst/>
            <a:rect l="l" t="t" r="r" b="b"/>
            <a:pathLst>
              <a:path w="1784022" h="1784022">
                <a:moveTo>
                  <a:pt x="1784022" y="1784022"/>
                </a:moveTo>
                <a:lnTo>
                  <a:pt x="0" y="1784022"/>
                </a:lnTo>
                <a:lnTo>
                  <a:pt x="0" y="0"/>
                </a:lnTo>
                <a:lnTo>
                  <a:pt x="1784022" y="0"/>
                </a:lnTo>
                <a:lnTo>
                  <a:pt x="1784022" y="1784022"/>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0" y="1012259"/>
            <a:ext cx="18288000" cy="1193800"/>
          </a:xfrm>
          <a:prstGeom prst="rect">
            <a:avLst/>
          </a:prstGeom>
        </p:spPr>
        <p:txBody>
          <a:bodyPr lIns="0" tIns="0" rIns="0" bIns="0" rtlCol="0" anchor="t">
            <a:spAutoFit/>
          </a:bodyPr>
          <a:lstStyle/>
          <a:p>
            <a:pPr algn="ctr">
              <a:lnSpc>
                <a:spcPts val="9799"/>
              </a:lnSpc>
            </a:pPr>
            <a:r>
              <a:rPr lang="en-US" sz="6999" b="1">
                <a:solidFill>
                  <a:srgbClr val="245095"/>
                </a:solidFill>
                <a:latin typeface="Open Sans Bold"/>
                <a:ea typeface="Open Sans Bold"/>
                <a:cs typeface="Open Sans Bold"/>
                <a:sym typeface="Open Sans Bold"/>
              </a:rPr>
              <a:t>KESIMPULAN</a:t>
            </a:r>
          </a:p>
        </p:txBody>
      </p:sp>
      <p:sp>
        <p:nvSpPr>
          <p:cNvPr id="7" name="TextBox 7"/>
          <p:cNvSpPr txBox="1"/>
          <p:nvPr/>
        </p:nvSpPr>
        <p:spPr>
          <a:xfrm>
            <a:off x="3043501" y="2680488"/>
            <a:ext cx="12200997" cy="6995102"/>
          </a:xfrm>
          <a:prstGeom prst="rect">
            <a:avLst/>
          </a:prstGeom>
        </p:spPr>
        <p:txBody>
          <a:bodyPr lIns="0" tIns="0" rIns="0" bIns="0" rtlCol="0" anchor="t">
            <a:spAutoFit/>
          </a:bodyPr>
          <a:lstStyle/>
          <a:p>
            <a:pPr algn="just">
              <a:lnSpc>
                <a:spcPts val="3499"/>
              </a:lnSpc>
            </a:pPr>
            <a:r>
              <a:rPr lang="en-US" sz="2499">
                <a:solidFill>
                  <a:srgbClr val="000000"/>
                </a:solidFill>
                <a:latin typeface="Open Sans"/>
                <a:ea typeface="Open Sans"/>
                <a:cs typeface="Open Sans"/>
                <a:sym typeface="Open Sans"/>
              </a:rPr>
              <a:t>Berdasarkan penelitian, Min-Max Scaling terbukti sebagai teknik normalisasi yang paling efektif untuk meningkatkan performa model K-Nearest Neighbors (KNN) pada dataset Pima Indians Diabetes. Teknik ini memberikan peningkatan signifikan pada semua metrik evaluasi, dengan P-Value di bawah 0,05. Akurasi tertinggi tercatat pada nilai K = 7, dan ROC AUC mencapai 0.8050, menunjukkan kemampuan model yang baik dalam membedakan kelas.</a:t>
            </a:r>
          </a:p>
          <a:p>
            <a:pPr algn="just">
              <a:lnSpc>
                <a:spcPts val="3499"/>
              </a:lnSpc>
            </a:pPr>
            <a:endParaRPr lang="en-US" sz="2499">
              <a:solidFill>
                <a:srgbClr val="000000"/>
              </a:solidFill>
              <a:latin typeface="Open Sans"/>
              <a:ea typeface="Open Sans"/>
              <a:cs typeface="Open Sans"/>
              <a:sym typeface="Open Sans"/>
            </a:endParaRPr>
          </a:p>
          <a:p>
            <a:pPr algn="just">
              <a:lnSpc>
                <a:spcPts val="3499"/>
              </a:lnSpc>
            </a:pPr>
            <a:r>
              <a:rPr lang="en-US" sz="2499">
                <a:solidFill>
                  <a:srgbClr val="000000"/>
                </a:solidFill>
                <a:latin typeface="Open Sans"/>
                <a:ea typeface="Open Sans"/>
                <a:cs typeface="Open Sans"/>
                <a:sym typeface="Open Sans"/>
              </a:rPr>
              <a:t>Sebaliknya, Z-Score Scaling tidak menunjukkan peningkatan signifikan secara statistik pada semua metrik evaluasi, meskipun memberikan hasil yang cukup baik pada beberapa metrik. Decimal Scaling menunjukkan peningkatan signifikan pada beberapa metrik, namun performa keseluruhan lebih rendah dan tidak stabil.</a:t>
            </a:r>
          </a:p>
          <a:p>
            <a:pPr algn="just">
              <a:lnSpc>
                <a:spcPts val="3499"/>
              </a:lnSpc>
            </a:pPr>
            <a:endParaRPr lang="en-US" sz="2499">
              <a:solidFill>
                <a:srgbClr val="000000"/>
              </a:solidFill>
              <a:latin typeface="Open Sans"/>
              <a:ea typeface="Open Sans"/>
              <a:cs typeface="Open Sans"/>
              <a:sym typeface="Open Sans"/>
            </a:endParaRPr>
          </a:p>
          <a:p>
            <a:pPr algn="just">
              <a:lnSpc>
                <a:spcPts val="3499"/>
              </a:lnSpc>
            </a:pPr>
            <a:r>
              <a:rPr lang="en-US" sz="2499">
                <a:solidFill>
                  <a:srgbClr val="000000"/>
                </a:solidFill>
                <a:latin typeface="Open Sans"/>
                <a:ea typeface="Open Sans"/>
                <a:cs typeface="Open Sans"/>
                <a:sym typeface="Open Sans"/>
              </a:rPr>
              <a:t>Dengan demikian, Min-Max Scaling dapat direkomendasikan sebagai metode normalisasi terbaik untuk model KNN dalam klasifikasi data multivariat, khususnya prediksi diabetes.</a:t>
            </a:r>
          </a:p>
          <a:p>
            <a:pPr algn="just">
              <a:lnSpc>
                <a:spcPts val="3499"/>
              </a:lnSpc>
            </a:pPr>
            <a:endParaRPr lang="en-US" sz="2499">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3">
              <a:extLst>
                <a:ext uri="{96DAC541-7B7A-43D3-8B79-37D633B846F1}">
                  <asvg:svgBlip xmlns:asvg="http://schemas.microsoft.com/office/drawing/2016/SVG/main" r:embed="rId4"/>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5">
              <a:extLst>
                <a:ext uri="{96DAC541-7B7A-43D3-8B79-37D633B846F1}">
                  <asvg:svgBlip xmlns:asvg="http://schemas.microsoft.com/office/drawing/2016/SVG/main" r:embed="rId6"/>
                </a:ext>
              </a:extLst>
            </a:blip>
            <a:stretch>
              <a:fillRect l="-94817" t="-111018" r="-12744" b="-43268"/>
            </a:stretch>
          </a:blipFill>
        </p:spPr>
      </p:sp>
      <p:sp>
        <p:nvSpPr>
          <p:cNvPr id="4" name="Freeform 4"/>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44999"/>
              <a:extLst>
                <a:ext uri="{96DAC541-7B7A-43D3-8B79-37D633B846F1}">
                  <asvg:svgBlip xmlns:asvg="http://schemas.microsoft.com/office/drawing/2016/SVG/main" r:embed="rId8"/>
                </a:ext>
              </a:extLst>
            </a:blip>
            <a:stretch>
              <a:fillRect/>
            </a:stretch>
          </a:blipFill>
        </p:spPr>
      </p:sp>
      <p:sp>
        <p:nvSpPr>
          <p:cNvPr id="5" name="Freeform 5"/>
          <p:cNvSpPr/>
          <p:nvPr/>
        </p:nvSpPr>
        <p:spPr>
          <a:xfrm>
            <a:off x="15613438" y="0"/>
            <a:ext cx="2674562" cy="2674562"/>
          </a:xfrm>
          <a:custGeom>
            <a:avLst/>
            <a:gdLst/>
            <a:ahLst/>
            <a:cxnLst/>
            <a:rect l="l" t="t" r="r" b="b"/>
            <a:pathLst>
              <a:path w="2674562" h="2674562">
                <a:moveTo>
                  <a:pt x="0" y="0"/>
                </a:moveTo>
                <a:lnTo>
                  <a:pt x="2674562" y="0"/>
                </a:lnTo>
                <a:lnTo>
                  <a:pt x="2674562" y="2674562"/>
                </a:lnTo>
                <a:lnTo>
                  <a:pt x="0" y="26745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11210422" y="868674"/>
            <a:ext cx="6048878" cy="8549651"/>
          </a:xfrm>
          <a:custGeom>
            <a:avLst/>
            <a:gdLst/>
            <a:ahLst/>
            <a:cxnLst/>
            <a:rect l="l" t="t" r="r" b="b"/>
            <a:pathLst>
              <a:path w="6048878" h="8549651">
                <a:moveTo>
                  <a:pt x="0" y="0"/>
                </a:moveTo>
                <a:lnTo>
                  <a:pt x="6048878" y="0"/>
                </a:lnTo>
                <a:lnTo>
                  <a:pt x="6048878" y="8549652"/>
                </a:lnTo>
                <a:lnTo>
                  <a:pt x="0" y="8549652"/>
                </a:lnTo>
                <a:lnTo>
                  <a:pt x="0" y="0"/>
                </a:lnTo>
                <a:close/>
              </a:path>
            </a:pathLst>
          </a:custGeom>
          <a:blipFill>
            <a:blip r:embed="rId11"/>
            <a:stretch>
              <a:fillRect/>
            </a:stretch>
          </a:blipFill>
          <a:ln w="38100" cap="rnd">
            <a:solidFill>
              <a:srgbClr val="245095"/>
            </a:solidFill>
            <a:prstDash val="solid"/>
            <a:round/>
          </a:ln>
        </p:spPr>
      </p:sp>
      <p:sp>
        <p:nvSpPr>
          <p:cNvPr id="7" name="TextBox 7"/>
          <p:cNvSpPr txBox="1"/>
          <p:nvPr/>
        </p:nvSpPr>
        <p:spPr>
          <a:xfrm>
            <a:off x="1028700" y="3666928"/>
            <a:ext cx="9153424" cy="5734050"/>
          </a:xfrm>
          <a:prstGeom prst="rect">
            <a:avLst/>
          </a:prstGeom>
        </p:spPr>
        <p:txBody>
          <a:bodyPr lIns="0" tIns="0" rIns="0" bIns="0" rtlCol="0" anchor="t">
            <a:spAutoFit/>
          </a:bodyPr>
          <a:lstStyle/>
          <a:p>
            <a:pPr algn="l">
              <a:lnSpc>
                <a:spcPts val="4199"/>
              </a:lnSpc>
            </a:pPr>
            <a:r>
              <a:rPr lang="en-US" sz="2999">
                <a:solidFill>
                  <a:srgbClr val="000000"/>
                </a:solidFill>
                <a:latin typeface="Open Sans Hebrew"/>
                <a:ea typeface="Open Sans Hebrew"/>
                <a:cs typeface="Open Sans Hebrew"/>
                <a:sym typeface="Open Sans Hebrew"/>
              </a:rPr>
              <a:t>Nama Jurnal: </a:t>
            </a:r>
          </a:p>
          <a:p>
            <a:pPr algn="l">
              <a:lnSpc>
                <a:spcPts val="4199"/>
              </a:lnSpc>
            </a:pPr>
            <a:r>
              <a:rPr lang="en-US" sz="2999">
                <a:solidFill>
                  <a:srgbClr val="000000"/>
                </a:solidFill>
                <a:latin typeface="Open Sans Hebrew"/>
                <a:ea typeface="Open Sans Hebrew"/>
                <a:cs typeface="Open Sans Hebrew"/>
                <a:sym typeface="Open Sans Hebrew"/>
              </a:rPr>
              <a:t>Journal of Applied Informatics and Computing (JAIC)</a:t>
            </a:r>
          </a:p>
          <a:p>
            <a:pPr algn="l">
              <a:lnSpc>
                <a:spcPts val="4199"/>
              </a:lnSpc>
            </a:pPr>
            <a:endParaRPr lang="en-US" sz="2999">
              <a:solidFill>
                <a:srgbClr val="000000"/>
              </a:solidFill>
              <a:latin typeface="Open Sans Hebrew"/>
              <a:ea typeface="Open Sans Hebrew"/>
              <a:cs typeface="Open Sans Hebrew"/>
              <a:sym typeface="Open Sans Hebrew"/>
            </a:endParaRPr>
          </a:p>
          <a:p>
            <a:pPr algn="l">
              <a:lnSpc>
                <a:spcPts val="4199"/>
              </a:lnSpc>
            </a:pPr>
            <a:r>
              <a:rPr lang="en-US" sz="2999">
                <a:solidFill>
                  <a:srgbClr val="000000"/>
                </a:solidFill>
                <a:latin typeface="Open Sans Hebrew"/>
                <a:ea typeface="Open Sans Hebrew"/>
                <a:cs typeface="Open Sans Hebrew"/>
                <a:sym typeface="Open Sans Hebrew"/>
              </a:rPr>
              <a:t>Instansi: </a:t>
            </a:r>
          </a:p>
          <a:p>
            <a:pPr algn="l">
              <a:lnSpc>
                <a:spcPts val="4199"/>
              </a:lnSpc>
            </a:pPr>
            <a:r>
              <a:rPr lang="en-US" sz="2999">
                <a:solidFill>
                  <a:srgbClr val="000000"/>
                </a:solidFill>
                <a:latin typeface="Open Sans Hebrew"/>
                <a:ea typeface="Open Sans Hebrew"/>
                <a:cs typeface="Open Sans Hebrew"/>
                <a:sym typeface="Open Sans Hebrew"/>
              </a:rPr>
              <a:t>Politeknik Negeri Batam</a:t>
            </a:r>
          </a:p>
          <a:p>
            <a:pPr algn="l">
              <a:lnSpc>
                <a:spcPts val="4199"/>
              </a:lnSpc>
            </a:pPr>
            <a:endParaRPr lang="en-US" sz="2999">
              <a:solidFill>
                <a:srgbClr val="000000"/>
              </a:solidFill>
              <a:latin typeface="Open Sans Hebrew"/>
              <a:ea typeface="Open Sans Hebrew"/>
              <a:cs typeface="Open Sans Hebrew"/>
              <a:sym typeface="Open Sans Hebrew"/>
            </a:endParaRPr>
          </a:p>
          <a:p>
            <a:pPr algn="l">
              <a:lnSpc>
                <a:spcPts val="4199"/>
              </a:lnSpc>
            </a:pPr>
            <a:r>
              <a:rPr lang="en-US" sz="2999">
                <a:solidFill>
                  <a:srgbClr val="000000"/>
                </a:solidFill>
                <a:latin typeface="Open Sans Hebrew"/>
                <a:ea typeface="Open Sans Hebrew"/>
                <a:cs typeface="Open Sans Hebrew"/>
                <a:sym typeface="Open Sans Hebrew"/>
              </a:rPr>
              <a:t>Akreditasi: </a:t>
            </a:r>
          </a:p>
          <a:p>
            <a:pPr algn="l">
              <a:lnSpc>
                <a:spcPts val="4199"/>
              </a:lnSpc>
            </a:pPr>
            <a:r>
              <a:rPr lang="en-US" sz="2999">
                <a:solidFill>
                  <a:srgbClr val="000000"/>
                </a:solidFill>
                <a:latin typeface="Open Sans Hebrew"/>
                <a:ea typeface="Open Sans Hebrew"/>
                <a:cs typeface="Open Sans Hebrew"/>
                <a:sym typeface="Open Sans Hebrew"/>
              </a:rPr>
              <a:t>Sinta 3</a:t>
            </a:r>
          </a:p>
          <a:p>
            <a:pPr algn="l">
              <a:lnSpc>
                <a:spcPts val="4199"/>
              </a:lnSpc>
            </a:pPr>
            <a:endParaRPr lang="en-US" sz="2999">
              <a:solidFill>
                <a:srgbClr val="000000"/>
              </a:solidFill>
              <a:latin typeface="Open Sans Hebrew"/>
              <a:ea typeface="Open Sans Hebrew"/>
              <a:cs typeface="Open Sans Hebrew"/>
              <a:sym typeface="Open Sans Hebrew"/>
            </a:endParaRPr>
          </a:p>
          <a:p>
            <a:pPr algn="l">
              <a:lnSpc>
                <a:spcPts val="4199"/>
              </a:lnSpc>
            </a:pPr>
            <a:r>
              <a:rPr lang="en-US" sz="2999">
                <a:solidFill>
                  <a:srgbClr val="000000"/>
                </a:solidFill>
                <a:latin typeface="Open Sans Hebrew"/>
                <a:ea typeface="Open Sans Hebrew"/>
                <a:cs typeface="Open Sans Hebrew"/>
                <a:sym typeface="Open Sans Hebrew"/>
              </a:rPr>
              <a:t>Publikasi: </a:t>
            </a:r>
          </a:p>
          <a:p>
            <a:pPr algn="l">
              <a:lnSpc>
                <a:spcPts val="4199"/>
              </a:lnSpc>
            </a:pPr>
            <a:r>
              <a:rPr lang="en-US" sz="2999">
                <a:solidFill>
                  <a:srgbClr val="000000"/>
                </a:solidFill>
                <a:latin typeface="Open Sans Hebrew"/>
                <a:ea typeface="Open Sans Hebrew"/>
                <a:cs typeface="Open Sans Hebrew"/>
                <a:sym typeface="Open Sans Hebrew"/>
              </a:rPr>
              <a:t>Volume 9 Number 3 (Juni 2025)</a:t>
            </a:r>
          </a:p>
        </p:txBody>
      </p:sp>
      <p:sp>
        <p:nvSpPr>
          <p:cNvPr id="8" name="TextBox 8"/>
          <p:cNvSpPr txBox="1"/>
          <p:nvPr/>
        </p:nvSpPr>
        <p:spPr>
          <a:xfrm>
            <a:off x="1849609" y="1384832"/>
            <a:ext cx="5223154" cy="1193800"/>
          </a:xfrm>
          <a:prstGeom prst="rect">
            <a:avLst/>
          </a:prstGeom>
        </p:spPr>
        <p:txBody>
          <a:bodyPr lIns="0" tIns="0" rIns="0" bIns="0" rtlCol="0" anchor="t">
            <a:spAutoFit/>
          </a:bodyPr>
          <a:lstStyle/>
          <a:p>
            <a:pPr algn="l">
              <a:lnSpc>
                <a:spcPts val="9799"/>
              </a:lnSpc>
            </a:pPr>
            <a:r>
              <a:rPr lang="en-US" sz="6999" b="1">
                <a:solidFill>
                  <a:srgbClr val="FFFFFF"/>
                </a:solidFill>
                <a:latin typeface="Open Sans Bold"/>
                <a:ea typeface="Open Sans Bold"/>
                <a:cs typeface="Open Sans Bold"/>
                <a:sym typeface="Open Sans Bold"/>
              </a:rPr>
              <a:t>PUBLIKASI</a:t>
            </a:r>
          </a:p>
        </p:txBody>
      </p:sp>
      <p:grpSp>
        <p:nvGrpSpPr>
          <p:cNvPr id="9" name="Group 9"/>
          <p:cNvGrpSpPr/>
          <p:nvPr/>
        </p:nvGrpSpPr>
        <p:grpSpPr>
          <a:xfrm>
            <a:off x="7191274" y="5286375"/>
            <a:ext cx="3133725" cy="3832225"/>
            <a:chOff x="0" y="0"/>
            <a:chExt cx="4178300" cy="5109633"/>
          </a:xfrm>
        </p:grpSpPr>
        <p:sp>
          <p:nvSpPr>
            <p:cNvPr id="10" name="Freeform 10"/>
            <p:cNvSpPr/>
            <p:nvPr/>
          </p:nvSpPr>
          <p:spPr>
            <a:xfrm>
              <a:off x="0" y="0"/>
              <a:ext cx="4178300" cy="4178300"/>
            </a:xfrm>
            <a:custGeom>
              <a:avLst/>
              <a:gdLst/>
              <a:ahLst/>
              <a:cxnLst/>
              <a:rect l="l" t="t" r="r" b="b"/>
              <a:pathLst>
                <a:path w="4178300" h="4178300">
                  <a:moveTo>
                    <a:pt x="0" y="0"/>
                  </a:moveTo>
                  <a:lnTo>
                    <a:pt x="4178300" y="0"/>
                  </a:lnTo>
                  <a:lnTo>
                    <a:pt x="4178300" y="4178300"/>
                  </a:lnTo>
                  <a:lnTo>
                    <a:pt x="0" y="4178300"/>
                  </a:lnTo>
                  <a:lnTo>
                    <a:pt x="0" y="0"/>
                  </a:lnTo>
                  <a:close/>
                </a:path>
              </a:pathLst>
            </a:custGeom>
            <a:blipFill>
              <a:blip r:embed="rId12"/>
              <a:stretch>
                <a:fillRect/>
              </a:stretch>
            </a:blipFill>
            <a:ln w="38100" cap="sq">
              <a:solidFill>
                <a:srgbClr val="245095"/>
              </a:solidFill>
              <a:prstDash val="solid"/>
              <a:miter/>
            </a:ln>
          </p:spPr>
        </p:sp>
        <p:sp>
          <p:nvSpPr>
            <p:cNvPr id="11" name="TextBox 11"/>
            <p:cNvSpPr txBox="1"/>
            <p:nvPr/>
          </p:nvSpPr>
          <p:spPr>
            <a:xfrm>
              <a:off x="0" y="4229100"/>
              <a:ext cx="4178300" cy="880533"/>
            </a:xfrm>
            <a:prstGeom prst="rect">
              <a:avLst/>
            </a:prstGeom>
          </p:spPr>
          <p:txBody>
            <a:bodyPr lIns="0" tIns="0" rIns="0" bIns="0" rtlCol="0" anchor="t">
              <a:spAutoFit/>
            </a:bodyPr>
            <a:lstStyle/>
            <a:p>
              <a:pPr algn="ctr">
                <a:lnSpc>
                  <a:spcPts val="5599"/>
                </a:lnSpc>
              </a:pPr>
              <a:r>
                <a:rPr lang="en-US" sz="3999" b="1">
                  <a:solidFill>
                    <a:srgbClr val="245095"/>
                  </a:solidFill>
                  <a:latin typeface="Open Sans Bold"/>
                  <a:ea typeface="Open Sans Bold"/>
                  <a:cs typeface="Open Sans Bold"/>
                  <a:sym typeface="Open Sans Bold"/>
                </a:rPr>
                <a:t>SCAN ME</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279339" y="7047527"/>
            <a:ext cx="3008661" cy="3239473"/>
          </a:xfrm>
          <a:custGeom>
            <a:avLst/>
            <a:gdLst/>
            <a:ahLst/>
            <a:cxnLst/>
            <a:rect l="l" t="t" r="r" b="b"/>
            <a:pathLst>
              <a:path w="3008661" h="3239473">
                <a:moveTo>
                  <a:pt x="3008661" y="3239473"/>
                </a:moveTo>
                <a:lnTo>
                  <a:pt x="0" y="3239473"/>
                </a:lnTo>
                <a:lnTo>
                  <a:pt x="0" y="0"/>
                </a:lnTo>
                <a:lnTo>
                  <a:pt x="3008661" y="0"/>
                </a:lnTo>
                <a:lnTo>
                  <a:pt x="3008661" y="323947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279339" y="39010"/>
            <a:ext cx="3008661" cy="3187985"/>
          </a:xfrm>
          <a:custGeom>
            <a:avLst/>
            <a:gdLst/>
            <a:ahLst/>
            <a:cxnLst/>
            <a:rect l="l" t="t" r="r" b="b"/>
            <a:pathLst>
              <a:path w="3008661" h="3187985">
                <a:moveTo>
                  <a:pt x="0" y="0"/>
                </a:moveTo>
                <a:lnTo>
                  <a:pt x="3008661" y="0"/>
                </a:lnTo>
                <a:lnTo>
                  <a:pt x="3008661" y="3187985"/>
                </a:lnTo>
                <a:lnTo>
                  <a:pt x="0" y="3187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3641789" y="10059366"/>
            <a:ext cx="15656274" cy="227634"/>
            <a:chOff x="0" y="0"/>
            <a:chExt cx="4123463" cy="59953"/>
          </a:xfrm>
        </p:grpSpPr>
        <p:sp>
          <p:nvSpPr>
            <p:cNvPr id="5" name="Freeform 5"/>
            <p:cNvSpPr/>
            <p:nvPr/>
          </p:nvSpPr>
          <p:spPr>
            <a:xfrm>
              <a:off x="0" y="0"/>
              <a:ext cx="4123463" cy="59953"/>
            </a:xfrm>
            <a:custGeom>
              <a:avLst/>
              <a:gdLst/>
              <a:ahLst/>
              <a:cxnLst/>
              <a:rect l="l" t="t" r="r" b="b"/>
              <a:pathLst>
                <a:path w="4123463" h="59953">
                  <a:moveTo>
                    <a:pt x="0" y="0"/>
                  </a:moveTo>
                  <a:lnTo>
                    <a:pt x="4123463" y="0"/>
                  </a:lnTo>
                  <a:lnTo>
                    <a:pt x="4123463" y="59953"/>
                  </a:lnTo>
                  <a:lnTo>
                    <a:pt x="0" y="59953"/>
                  </a:lnTo>
                  <a:close/>
                </a:path>
              </a:pathLst>
            </a:custGeom>
            <a:solidFill>
              <a:srgbClr val="245095"/>
            </a:solidFill>
          </p:spPr>
        </p:sp>
        <p:sp>
          <p:nvSpPr>
            <p:cNvPr id="6" name="TextBox 6"/>
            <p:cNvSpPr txBox="1"/>
            <p:nvPr/>
          </p:nvSpPr>
          <p:spPr>
            <a:xfrm>
              <a:off x="0" y="-57150"/>
              <a:ext cx="4123463" cy="117103"/>
            </a:xfrm>
            <a:prstGeom prst="rect">
              <a:avLst/>
            </a:prstGeom>
          </p:spPr>
          <p:txBody>
            <a:bodyPr lIns="50800" tIns="50800" rIns="50800" bIns="50800" rtlCol="0" anchor="ctr"/>
            <a:lstStyle/>
            <a:p>
              <a:pPr algn="ctr">
                <a:lnSpc>
                  <a:spcPts val="3643"/>
                </a:lnSpc>
              </a:pPr>
              <a:endParaRPr/>
            </a:p>
          </p:txBody>
        </p:sp>
      </p:grpSp>
      <p:sp>
        <p:nvSpPr>
          <p:cNvPr id="7" name="TextBox 7"/>
          <p:cNvSpPr txBox="1"/>
          <p:nvPr/>
        </p:nvSpPr>
        <p:spPr>
          <a:xfrm>
            <a:off x="1155344" y="4305493"/>
            <a:ext cx="13961493" cy="2289498"/>
          </a:xfrm>
          <a:prstGeom prst="rect">
            <a:avLst/>
          </a:prstGeom>
        </p:spPr>
        <p:txBody>
          <a:bodyPr lIns="0" tIns="0" rIns="0" bIns="0" rtlCol="0" anchor="t">
            <a:spAutoFit/>
          </a:bodyPr>
          <a:lstStyle/>
          <a:p>
            <a:pPr marL="0" lvl="0" indent="0" algn="l">
              <a:lnSpc>
                <a:spcPts val="18705"/>
              </a:lnSpc>
              <a:spcBef>
                <a:spcPct val="0"/>
              </a:spcBef>
            </a:pPr>
            <a:r>
              <a:rPr lang="en-US" sz="13360" b="1">
                <a:solidFill>
                  <a:srgbClr val="245095"/>
                </a:solidFill>
                <a:latin typeface="Open Sans Bold"/>
                <a:ea typeface="Open Sans Bold"/>
                <a:cs typeface="Open Sans Bold"/>
                <a:sym typeface="Open Sans Bold"/>
              </a:rPr>
              <a:t>TERIMA KASIH!</a:t>
            </a:r>
          </a:p>
        </p:txBody>
      </p:sp>
      <p:sp>
        <p:nvSpPr>
          <p:cNvPr id="8" name="Freeform 8"/>
          <p:cNvSpPr/>
          <p:nvPr/>
        </p:nvSpPr>
        <p:spPr>
          <a:xfrm>
            <a:off x="-503058" y="-10668"/>
            <a:ext cx="7315200" cy="658368"/>
          </a:xfrm>
          <a:custGeom>
            <a:avLst/>
            <a:gdLst/>
            <a:ahLst/>
            <a:cxnLst/>
            <a:rect l="l" t="t" r="r" b="b"/>
            <a:pathLst>
              <a:path w="7315200" h="658368">
                <a:moveTo>
                  <a:pt x="0" y="0"/>
                </a:moveTo>
                <a:lnTo>
                  <a:pt x="7315200" y="0"/>
                </a:lnTo>
                <a:lnTo>
                  <a:pt x="7315200" y="658368"/>
                </a:lnTo>
                <a:lnTo>
                  <a:pt x="0" y="658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rot="-10800000">
            <a:off x="17259300" y="6935755"/>
            <a:ext cx="2507456" cy="3865595"/>
            <a:chOff x="0" y="0"/>
            <a:chExt cx="660400" cy="1018099"/>
          </a:xfrm>
        </p:grpSpPr>
        <p:sp>
          <p:nvSpPr>
            <p:cNvPr id="10" name="Freeform 10"/>
            <p:cNvSpPr/>
            <p:nvPr/>
          </p:nvSpPr>
          <p:spPr>
            <a:xfrm>
              <a:off x="0" y="0"/>
              <a:ext cx="660400" cy="1018099"/>
            </a:xfrm>
            <a:custGeom>
              <a:avLst/>
              <a:gdLst/>
              <a:ahLst/>
              <a:cxnLst/>
              <a:rect l="l" t="t" r="r" b="b"/>
              <a:pathLst>
                <a:path w="660400" h="1018099">
                  <a:moveTo>
                    <a:pt x="220252" y="999030"/>
                  </a:moveTo>
                  <a:cubicBezTo>
                    <a:pt x="254109" y="1010544"/>
                    <a:pt x="292600" y="1018099"/>
                    <a:pt x="330378" y="1018099"/>
                  </a:cubicBezTo>
                  <a:cubicBezTo>
                    <a:pt x="368157" y="1018099"/>
                    <a:pt x="404509" y="1011622"/>
                    <a:pt x="438009" y="1000108"/>
                  </a:cubicBezTo>
                  <a:cubicBezTo>
                    <a:pt x="438723" y="999749"/>
                    <a:pt x="439435" y="999749"/>
                    <a:pt x="440148" y="999389"/>
                  </a:cubicBezTo>
                  <a:cubicBezTo>
                    <a:pt x="565955" y="953334"/>
                    <a:pt x="658618" y="831720"/>
                    <a:pt x="660400" y="685037"/>
                  </a:cubicBezTo>
                  <a:lnTo>
                    <a:pt x="660400" y="0"/>
                  </a:lnTo>
                  <a:lnTo>
                    <a:pt x="0" y="0"/>
                  </a:lnTo>
                  <a:lnTo>
                    <a:pt x="0" y="684528"/>
                  </a:lnTo>
                  <a:cubicBezTo>
                    <a:pt x="1782" y="832439"/>
                    <a:pt x="93019" y="954054"/>
                    <a:pt x="220252" y="999030"/>
                  </a:cubicBezTo>
                  <a:close/>
                </a:path>
              </a:pathLst>
            </a:custGeom>
            <a:solidFill>
              <a:srgbClr val="000000">
                <a:alpha val="0"/>
              </a:srgbClr>
            </a:solidFill>
            <a:ln w="428625" cap="sq">
              <a:solidFill>
                <a:srgbClr val="0F3460">
                  <a:alpha val="75686"/>
                </a:srgbClr>
              </a:solidFill>
              <a:prstDash val="solid"/>
              <a:miter/>
            </a:ln>
          </p:spPr>
        </p:sp>
        <p:sp>
          <p:nvSpPr>
            <p:cNvPr id="11" name="TextBox 11"/>
            <p:cNvSpPr txBox="1"/>
            <p:nvPr/>
          </p:nvSpPr>
          <p:spPr>
            <a:xfrm>
              <a:off x="0" y="-57150"/>
              <a:ext cx="660400" cy="948249"/>
            </a:xfrm>
            <a:prstGeom prst="rect">
              <a:avLst/>
            </a:prstGeom>
          </p:spPr>
          <p:txBody>
            <a:bodyPr lIns="50800" tIns="50800" rIns="50800" bIns="50800" rtlCol="0" anchor="ctr"/>
            <a:lstStyle/>
            <a:p>
              <a:pPr algn="ctr">
                <a:lnSpc>
                  <a:spcPts val="3643"/>
                </a:lnSpc>
              </a:pPr>
              <a:endParaRPr/>
            </a:p>
          </p:txBody>
        </p:sp>
      </p:grpSp>
      <p:sp>
        <p:nvSpPr>
          <p:cNvPr id="12" name="Freeform 12"/>
          <p:cNvSpPr/>
          <p:nvPr/>
        </p:nvSpPr>
        <p:spPr>
          <a:xfrm>
            <a:off x="548706" y="1107498"/>
            <a:ext cx="7511855" cy="1568100"/>
          </a:xfrm>
          <a:custGeom>
            <a:avLst/>
            <a:gdLst/>
            <a:ahLst/>
            <a:cxnLst/>
            <a:rect l="l" t="t" r="r" b="b"/>
            <a:pathLst>
              <a:path w="7511855" h="1568100">
                <a:moveTo>
                  <a:pt x="0" y="0"/>
                </a:moveTo>
                <a:lnTo>
                  <a:pt x="7511855" y="0"/>
                </a:lnTo>
                <a:lnTo>
                  <a:pt x="7511855" y="1568100"/>
                </a:lnTo>
                <a:lnTo>
                  <a:pt x="0" y="1568100"/>
                </a:lnTo>
                <a:lnTo>
                  <a:pt x="0" y="0"/>
                </a:lnTo>
                <a:close/>
              </a:path>
            </a:pathLst>
          </a:custGeom>
          <a:blipFill>
            <a:blip r:embed="rId9"/>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471011" y="7325645"/>
            <a:ext cx="2816989" cy="2961355"/>
          </a:xfrm>
          <a:custGeom>
            <a:avLst/>
            <a:gdLst/>
            <a:ahLst/>
            <a:cxnLst/>
            <a:rect l="l" t="t" r="r" b="b"/>
            <a:pathLst>
              <a:path w="2816989" h="2961355">
                <a:moveTo>
                  <a:pt x="0" y="2961355"/>
                </a:moveTo>
                <a:lnTo>
                  <a:pt x="2816989" y="2961355"/>
                </a:lnTo>
                <a:lnTo>
                  <a:pt x="2816989" y="0"/>
                </a:lnTo>
                <a:lnTo>
                  <a:pt x="0" y="0"/>
                </a:lnTo>
                <a:lnTo>
                  <a:pt x="0" y="296135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14202040" y="0"/>
            <a:ext cx="4085960" cy="3973596"/>
          </a:xfrm>
          <a:custGeom>
            <a:avLst/>
            <a:gdLst/>
            <a:ahLst/>
            <a:cxnLst/>
            <a:rect l="l" t="t" r="r" b="b"/>
            <a:pathLst>
              <a:path w="4085960" h="3973596">
                <a:moveTo>
                  <a:pt x="0" y="3973596"/>
                </a:moveTo>
                <a:lnTo>
                  <a:pt x="4085960" y="3973596"/>
                </a:lnTo>
                <a:lnTo>
                  <a:pt x="4085960" y="0"/>
                </a:lnTo>
                <a:lnTo>
                  <a:pt x="0" y="0"/>
                </a:lnTo>
                <a:lnTo>
                  <a:pt x="0" y="3973596"/>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03058" y="-187587"/>
            <a:ext cx="7315200" cy="658368"/>
          </a:xfrm>
          <a:custGeom>
            <a:avLst/>
            <a:gdLst/>
            <a:ahLst/>
            <a:cxnLst/>
            <a:rect l="l" t="t" r="r" b="b"/>
            <a:pathLst>
              <a:path w="7315200" h="658368">
                <a:moveTo>
                  <a:pt x="0" y="0"/>
                </a:moveTo>
                <a:lnTo>
                  <a:pt x="7315200" y="0"/>
                </a:lnTo>
                <a:lnTo>
                  <a:pt x="7315200" y="658368"/>
                </a:lnTo>
                <a:lnTo>
                  <a:pt x="0" y="658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2214056" y="4277617"/>
            <a:ext cx="13875038" cy="2116140"/>
          </a:xfrm>
          <a:prstGeom prst="rect">
            <a:avLst/>
          </a:prstGeom>
        </p:spPr>
        <p:txBody>
          <a:bodyPr lIns="0" tIns="0" rIns="0" bIns="0" rtlCol="0" anchor="t">
            <a:spAutoFit/>
          </a:bodyPr>
          <a:lstStyle/>
          <a:p>
            <a:pPr algn="ctr">
              <a:lnSpc>
                <a:spcPts val="5687"/>
              </a:lnSpc>
            </a:pPr>
            <a:r>
              <a:rPr lang="en-US" sz="4062" b="1">
                <a:solidFill>
                  <a:srgbClr val="245095"/>
                </a:solidFill>
                <a:latin typeface="Open Sans Bold"/>
                <a:ea typeface="Open Sans Bold"/>
                <a:cs typeface="Open Sans Bold"/>
                <a:sym typeface="Open Sans Bold"/>
              </a:rPr>
              <a:t>COMPARISON OF DATA NORMALIZATION TECHNIQUES ON KNN CLASSIFICATION PERFORMANCE FOR</a:t>
            </a:r>
          </a:p>
          <a:p>
            <a:pPr algn="ctr">
              <a:lnSpc>
                <a:spcPts val="5687"/>
              </a:lnSpc>
            </a:pPr>
            <a:r>
              <a:rPr lang="en-US" sz="4062" b="1">
                <a:solidFill>
                  <a:srgbClr val="245095"/>
                </a:solidFill>
                <a:latin typeface="Open Sans Bold"/>
                <a:ea typeface="Open Sans Bold"/>
                <a:cs typeface="Open Sans Bold"/>
                <a:sym typeface="Open Sans Bold"/>
              </a:rPr>
              <a:t>PIMA INDIANS DIABETES DATASET</a:t>
            </a:r>
          </a:p>
        </p:txBody>
      </p:sp>
      <p:sp>
        <p:nvSpPr>
          <p:cNvPr id="6" name="Freeform 6"/>
          <p:cNvSpPr/>
          <p:nvPr/>
        </p:nvSpPr>
        <p:spPr>
          <a:xfrm flipH="1">
            <a:off x="8155811" y="990066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l="-19574" t="-19574"/>
            </a:stretch>
          </a:blipFill>
        </p:spPr>
      </p:sp>
      <p:grpSp>
        <p:nvGrpSpPr>
          <p:cNvPr id="7" name="Group 7"/>
          <p:cNvGrpSpPr/>
          <p:nvPr/>
        </p:nvGrpSpPr>
        <p:grpSpPr>
          <a:xfrm>
            <a:off x="4496402" y="7046983"/>
            <a:ext cx="9295195" cy="556577"/>
            <a:chOff x="0" y="0"/>
            <a:chExt cx="12393594" cy="742103"/>
          </a:xfrm>
        </p:grpSpPr>
        <p:sp>
          <p:nvSpPr>
            <p:cNvPr id="8" name="TextBox 8"/>
            <p:cNvSpPr txBox="1"/>
            <p:nvPr/>
          </p:nvSpPr>
          <p:spPr>
            <a:xfrm>
              <a:off x="0" y="-38100"/>
              <a:ext cx="7711256" cy="751628"/>
            </a:xfrm>
            <a:prstGeom prst="rect">
              <a:avLst/>
            </a:prstGeom>
          </p:spPr>
          <p:txBody>
            <a:bodyPr lIns="0" tIns="0" rIns="0" bIns="0" rtlCol="0" anchor="t">
              <a:spAutoFit/>
            </a:bodyPr>
            <a:lstStyle/>
            <a:p>
              <a:pPr algn="l">
                <a:lnSpc>
                  <a:spcPts val="4759"/>
                </a:lnSpc>
              </a:pPr>
              <a:r>
                <a:rPr lang="en-US" sz="3399" b="1">
                  <a:solidFill>
                    <a:srgbClr val="000000"/>
                  </a:solidFill>
                  <a:latin typeface="Open Sans Bold"/>
                  <a:ea typeface="Open Sans Bold"/>
                  <a:cs typeface="Open Sans Bold"/>
                  <a:sym typeface="Open Sans Bold"/>
                </a:rPr>
                <a:t>Yohanes Dimas Pratama</a:t>
              </a:r>
            </a:p>
          </p:txBody>
        </p:sp>
        <p:sp>
          <p:nvSpPr>
            <p:cNvPr id="9" name="TextBox 9"/>
            <p:cNvSpPr txBox="1"/>
            <p:nvPr/>
          </p:nvSpPr>
          <p:spPr>
            <a:xfrm>
              <a:off x="7940992" y="-28215"/>
              <a:ext cx="4452602" cy="741383"/>
            </a:xfrm>
            <a:prstGeom prst="rect">
              <a:avLst/>
            </a:prstGeom>
          </p:spPr>
          <p:txBody>
            <a:bodyPr lIns="0" tIns="0" rIns="0" bIns="0" rtlCol="0" anchor="t">
              <a:spAutoFit/>
            </a:bodyPr>
            <a:lstStyle/>
            <a:p>
              <a:pPr algn="l">
                <a:lnSpc>
                  <a:spcPts val="4789"/>
                </a:lnSpc>
              </a:pPr>
              <a:r>
                <a:rPr lang="en-US" sz="3421" b="1">
                  <a:solidFill>
                    <a:srgbClr val="000000"/>
                  </a:solidFill>
                  <a:latin typeface="Open Sans Bold"/>
                  <a:ea typeface="Open Sans Bold"/>
                  <a:cs typeface="Open Sans Bold"/>
                  <a:sym typeface="Open Sans Bold"/>
                </a:rPr>
                <a:t>A11.2021.13254</a:t>
              </a:r>
            </a:p>
          </p:txBody>
        </p:sp>
        <p:sp>
          <p:nvSpPr>
            <p:cNvPr id="10" name="AutoShape 10"/>
            <p:cNvSpPr/>
            <p:nvPr/>
          </p:nvSpPr>
          <p:spPr>
            <a:xfrm flipV="1">
              <a:off x="7495356" y="0"/>
              <a:ext cx="0" cy="742103"/>
            </a:xfrm>
            <a:prstGeom prst="line">
              <a:avLst/>
            </a:prstGeom>
            <a:ln w="50800" cap="flat">
              <a:solidFill>
                <a:srgbClr val="000000"/>
              </a:solidFill>
              <a:prstDash val="solid"/>
              <a:headEnd type="none" w="sm" len="sm"/>
              <a:tailEnd type="none" w="sm" len="sm"/>
            </a:ln>
          </p:spPr>
        </p:sp>
      </p:grpSp>
      <p:sp>
        <p:nvSpPr>
          <p:cNvPr id="11" name="Freeform 11"/>
          <p:cNvSpPr/>
          <p:nvPr/>
        </p:nvSpPr>
        <p:spPr>
          <a:xfrm>
            <a:off x="548706" y="821748"/>
            <a:ext cx="7511855" cy="1568100"/>
          </a:xfrm>
          <a:custGeom>
            <a:avLst/>
            <a:gdLst/>
            <a:ahLst/>
            <a:cxnLst/>
            <a:rect l="l" t="t" r="r" b="b"/>
            <a:pathLst>
              <a:path w="7511855" h="1568100">
                <a:moveTo>
                  <a:pt x="0" y="0"/>
                </a:moveTo>
                <a:lnTo>
                  <a:pt x="7511855" y="0"/>
                </a:lnTo>
                <a:lnTo>
                  <a:pt x="7511855" y="1568100"/>
                </a:lnTo>
                <a:lnTo>
                  <a:pt x="0" y="1568100"/>
                </a:lnTo>
                <a:lnTo>
                  <a:pt x="0" y="0"/>
                </a:lnTo>
                <a:close/>
              </a:path>
            </a:pathLst>
          </a:custGeom>
          <a:blipFill>
            <a:blip r:embed="rId9"/>
            <a:stretch>
              <a:fillRect/>
            </a:stretch>
          </a:blipFill>
        </p:spPr>
      </p:sp>
      <p:sp>
        <p:nvSpPr>
          <p:cNvPr id="12" name="TextBox 12"/>
          <p:cNvSpPr txBox="1"/>
          <p:nvPr/>
        </p:nvSpPr>
        <p:spPr>
          <a:xfrm>
            <a:off x="5096776" y="8206334"/>
            <a:ext cx="8094448" cy="913765"/>
          </a:xfrm>
          <a:prstGeom prst="rect">
            <a:avLst/>
          </a:prstGeom>
        </p:spPr>
        <p:txBody>
          <a:bodyPr lIns="0" tIns="0" rIns="0" bIns="0" rtlCol="0" anchor="t">
            <a:spAutoFit/>
          </a:bodyPr>
          <a:lstStyle/>
          <a:p>
            <a:pPr algn="ctr">
              <a:lnSpc>
                <a:spcPts val="4339"/>
              </a:lnSpc>
            </a:pPr>
            <a:r>
              <a:rPr lang="en-US" sz="3099" b="1">
                <a:solidFill>
                  <a:srgbClr val="000000"/>
                </a:solidFill>
                <a:latin typeface="Open Sans Bold"/>
                <a:ea typeface="Open Sans Bold"/>
                <a:cs typeface="Open Sans Bold"/>
                <a:sym typeface="Open Sans Bold"/>
              </a:rPr>
              <a:t>Fakultas Ilmu Komputer</a:t>
            </a:r>
          </a:p>
          <a:p>
            <a:pPr algn="ctr">
              <a:lnSpc>
                <a:spcPts val="3080"/>
              </a:lnSpc>
            </a:pPr>
            <a:r>
              <a:rPr lang="en-US" sz="2200" b="1">
                <a:solidFill>
                  <a:srgbClr val="000000"/>
                </a:solidFill>
                <a:latin typeface="Open Sans Bold"/>
                <a:ea typeface="Open Sans Bold"/>
                <a:cs typeface="Open Sans Bold"/>
                <a:sym typeface="Open Sans Bold"/>
              </a:rPr>
              <a:t>Program Studi Teknik Informatika</a:t>
            </a:r>
          </a:p>
        </p:txBody>
      </p:sp>
      <p:sp>
        <p:nvSpPr>
          <p:cNvPr id="13" name="TextBox 13"/>
          <p:cNvSpPr txBox="1"/>
          <p:nvPr/>
        </p:nvSpPr>
        <p:spPr>
          <a:xfrm>
            <a:off x="1028700" y="3103739"/>
            <a:ext cx="16230600" cy="580351"/>
          </a:xfrm>
          <a:prstGeom prst="rect">
            <a:avLst/>
          </a:prstGeom>
        </p:spPr>
        <p:txBody>
          <a:bodyPr lIns="0" tIns="0" rIns="0" bIns="0" rtlCol="0" anchor="t">
            <a:spAutoFit/>
          </a:bodyPr>
          <a:lstStyle/>
          <a:p>
            <a:pPr algn="ctr">
              <a:lnSpc>
                <a:spcPts val="4763"/>
              </a:lnSpc>
              <a:spcBef>
                <a:spcPct val="0"/>
              </a:spcBef>
            </a:pPr>
            <a:r>
              <a:rPr lang="en-US" sz="3402" b="1">
                <a:solidFill>
                  <a:srgbClr val="000000"/>
                </a:solidFill>
                <a:latin typeface="Open Sans Bold"/>
                <a:ea typeface="Open Sans Bold"/>
                <a:cs typeface="Open Sans Bold"/>
                <a:sym typeface="Open Sans Bold"/>
              </a:rPr>
              <a:t>SEMINAR HASIL PUBLIKASI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34442" y="2534955"/>
            <a:ext cx="12758632" cy="5987968"/>
          </a:xfrm>
          <a:custGeom>
            <a:avLst/>
            <a:gdLst/>
            <a:ahLst/>
            <a:cxnLst/>
            <a:rect l="l" t="t" r="r" b="b"/>
            <a:pathLst>
              <a:path w="12758632" h="5987968">
                <a:moveTo>
                  <a:pt x="0" y="0"/>
                </a:moveTo>
                <a:lnTo>
                  <a:pt x="12758632" y="0"/>
                </a:lnTo>
                <a:lnTo>
                  <a:pt x="12758632" y="5987968"/>
                </a:lnTo>
                <a:lnTo>
                  <a:pt x="0" y="5987968"/>
                </a:lnTo>
                <a:lnTo>
                  <a:pt x="0" y="0"/>
                </a:lnTo>
                <a:close/>
              </a:path>
            </a:pathLst>
          </a:custGeom>
          <a:blipFill>
            <a:blip r:embed="rId3">
              <a:extLst>
                <a:ext uri="{96DAC541-7B7A-43D3-8B79-37D633B846F1}">
                  <asvg:svgBlip xmlns:asvg="http://schemas.microsoft.com/office/drawing/2016/SVG/main" r:embed="rId4"/>
                </a:ext>
              </a:extLst>
            </a:blip>
            <a:stretch>
              <a:fillRect l="-120990" r="-300483"/>
            </a:stretch>
          </a:blipFill>
        </p:spPr>
      </p:sp>
      <p:sp>
        <p:nvSpPr>
          <p:cNvPr id="3" name="Freeform 3"/>
          <p:cNvSpPr/>
          <p:nvPr/>
        </p:nvSpPr>
        <p:spPr>
          <a:xfrm>
            <a:off x="16232629" y="2029"/>
            <a:ext cx="2053342" cy="2053342"/>
          </a:xfrm>
          <a:custGeom>
            <a:avLst/>
            <a:gdLst/>
            <a:ahLst/>
            <a:cxnLst/>
            <a:rect l="l" t="t" r="r" b="b"/>
            <a:pathLst>
              <a:path w="2053342" h="2053342">
                <a:moveTo>
                  <a:pt x="0" y="0"/>
                </a:moveTo>
                <a:lnTo>
                  <a:pt x="2053342" y="0"/>
                </a:lnTo>
                <a:lnTo>
                  <a:pt x="2053342" y="2053342"/>
                </a:lnTo>
                <a:lnTo>
                  <a:pt x="0" y="20533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6273158" y="8194648"/>
            <a:ext cx="2014842" cy="2053342"/>
          </a:xfrm>
          <a:custGeom>
            <a:avLst/>
            <a:gdLst/>
            <a:ahLst/>
            <a:cxnLst/>
            <a:rect l="l" t="t" r="r" b="b"/>
            <a:pathLst>
              <a:path w="2014842" h="2053342">
                <a:moveTo>
                  <a:pt x="0" y="0"/>
                </a:moveTo>
                <a:lnTo>
                  <a:pt x="2014842" y="0"/>
                </a:lnTo>
                <a:lnTo>
                  <a:pt x="2014842" y="2053342"/>
                </a:lnTo>
                <a:lnTo>
                  <a:pt x="0" y="20533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353647" y="8704783"/>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76200" y="90409"/>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6427453" y="1200348"/>
            <a:ext cx="9532892" cy="7886303"/>
            <a:chOff x="0" y="0"/>
            <a:chExt cx="12710522" cy="10515071"/>
          </a:xfrm>
        </p:grpSpPr>
        <p:sp>
          <p:nvSpPr>
            <p:cNvPr id="8" name="TextBox 8"/>
            <p:cNvSpPr txBox="1"/>
            <p:nvPr/>
          </p:nvSpPr>
          <p:spPr>
            <a:xfrm>
              <a:off x="2098941" y="-38100"/>
              <a:ext cx="10562628" cy="1632999"/>
            </a:xfrm>
            <a:prstGeom prst="rect">
              <a:avLst/>
            </a:prstGeom>
          </p:spPr>
          <p:txBody>
            <a:bodyPr lIns="0" tIns="0" rIns="0" bIns="0" rtlCol="0" anchor="t">
              <a:spAutoFit/>
            </a:bodyPr>
            <a:lstStyle/>
            <a:p>
              <a:pPr algn="l">
                <a:lnSpc>
                  <a:spcPts val="3363"/>
                </a:lnSpc>
              </a:pPr>
              <a:r>
                <a:rPr lang="en-US" sz="2402" b="1">
                  <a:solidFill>
                    <a:srgbClr val="0F3460"/>
                  </a:solidFill>
                  <a:latin typeface="Open Sans Bold"/>
                  <a:ea typeface="Open Sans Bold"/>
                  <a:cs typeface="Open Sans Bold"/>
                  <a:sym typeface="Open Sans Bold"/>
                </a:rPr>
                <a:t>Klasifikasi diabetes memainkan peran penting dalam dunia medis untuk deteksi dini dan pencegahan komplikasi.</a:t>
              </a:r>
            </a:p>
          </p:txBody>
        </p:sp>
        <p:grpSp>
          <p:nvGrpSpPr>
            <p:cNvPr id="9" name="Group 9"/>
            <p:cNvGrpSpPr/>
            <p:nvPr/>
          </p:nvGrpSpPr>
          <p:grpSpPr>
            <a:xfrm>
              <a:off x="0" y="51692"/>
              <a:ext cx="1595308" cy="1491660"/>
              <a:chOff x="0" y="0"/>
              <a:chExt cx="315123" cy="294649"/>
            </a:xfrm>
          </p:grpSpPr>
          <p:sp>
            <p:nvSpPr>
              <p:cNvPr id="10" name="Freeform 10"/>
              <p:cNvSpPr/>
              <p:nvPr/>
            </p:nvSpPr>
            <p:spPr>
              <a:xfrm>
                <a:off x="0" y="0"/>
                <a:ext cx="315123" cy="294649"/>
              </a:xfrm>
              <a:custGeom>
                <a:avLst/>
                <a:gdLst/>
                <a:ahLst/>
                <a:cxnLst/>
                <a:rect l="l" t="t" r="r" b="b"/>
                <a:pathLst>
                  <a:path w="315123" h="294649">
                    <a:moveTo>
                      <a:pt x="147324" y="0"/>
                    </a:moveTo>
                    <a:lnTo>
                      <a:pt x="167798" y="0"/>
                    </a:lnTo>
                    <a:cubicBezTo>
                      <a:pt x="249163" y="0"/>
                      <a:pt x="315123" y="65959"/>
                      <a:pt x="315123" y="147324"/>
                    </a:cubicBezTo>
                    <a:lnTo>
                      <a:pt x="315123" y="147324"/>
                    </a:lnTo>
                    <a:cubicBezTo>
                      <a:pt x="315123" y="228689"/>
                      <a:pt x="249163" y="294649"/>
                      <a:pt x="167798"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11" name="TextBox 11"/>
              <p:cNvSpPr txBox="1"/>
              <p:nvPr/>
            </p:nvSpPr>
            <p:spPr>
              <a:xfrm>
                <a:off x="0" y="-57150"/>
                <a:ext cx="315123" cy="351799"/>
              </a:xfrm>
              <a:prstGeom prst="rect">
                <a:avLst/>
              </a:prstGeom>
            </p:spPr>
            <p:txBody>
              <a:bodyPr lIns="50800" tIns="50800" rIns="50800" bIns="50800" rtlCol="0" anchor="ctr"/>
              <a:lstStyle/>
              <a:p>
                <a:pPr algn="ctr">
                  <a:lnSpc>
                    <a:spcPts val="3643"/>
                  </a:lnSpc>
                </a:pPr>
                <a:endParaRPr/>
              </a:p>
            </p:txBody>
          </p:sp>
        </p:grpSp>
        <p:sp>
          <p:nvSpPr>
            <p:cNvPr id="12" name="TextBox 12"/>
            <p:cNvSpPr txBox="1"/>
            <p:nvPr/>
          </p:nvSpPr>
          <p:spPr>
            <a:xfrm>
              <a:off x="360018" y="270950"/>
              <a:ext cx="875273"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01</a:t>
              </a:r>
            </a:p>
          </p:txBody>
        </p:sp>
        <p:sp>
          <p:nvSpPr>
            <p:cNvPr id="13" name="TextBox 13"/>
            <p:cNvSpPr txBox="1"/>
            <p:nvPr/>
          </p:nvSpPr>
          <p:spPr>
            <a:xfrm>
              <a:off x="2098941" y="8882072"/>
              <a:ext cx="10611581" cy="1632999"/>
            </a:xfrm>
            <a:prstGeom prst="rect">
              <a:avLst/>
            </a:prstGeom>
          </p:spPr>
          <p:txBody>
            <a:bodyPr lIns="0" tIns="0" rIns="0" bIns="0" rtlCol="0" anchor="t">
              <a:spAutoFit/>
            </a:bodyPr>
            <a:lstStyle/>
            <a:p>
              <a:pPr algn="l">
                <a:lnSpc>
                  <a:spcPts val="3363"/>
                </a:lnSpc>
              </a:pPr>
              <a:r>
                <a:rPr lang="en-US" sz="2402" b="1">
                  <a:solidFill>
                    <a:srgbClr val="0F3460"/>
                  </a:solidFill>
                  <a:latin typeface="Open Sans Bold"/>
                  <a:ea typeface="Open Sans Bold"/>
                  <a:cs typeface="Open Sans Bold"/>
                  <a:sym typeface="Open Sans Bold"/>
                </a:rPr>
                <a:t>Tiga teknik normalisasi yang relevan dengan KNN adalah Min-Max Scaling, Z-Score Scaling, dan Decimal Scaling.</a:t>
              </a:r>
            </a:p>
          </p:txBody>
        </p:sp>
        <p:sp>
          <p:nvSpPr>
            <p:cNvPr id="14" name="TextBox 14"/>
            <p:cNvSpPr txBox="1"/>
            <p:nvPr/>
          </p:nvSpPr>
          <p:spPr>
            <a:xfrm>
              <a:off x="2098941" y="2191943"/>
              <a:ext cx="10564823" cy="1632999"/>
            </a:xfrm>
            <a:prstGeom prst="rect">
              <a:avLst/>
            </a:prstGeom>
          </p:spPr>
          <p:txBody>
            <a:bodyPr lIns="0" tIns="0" rIns="0" bIns="0" rtlCol="0" anchor="t">
              <a:spAutoFit/>
            </a:bodyPr>
            <a:lstStyle/>
            <a:p>
              <a:pPr algn="l">
                <a:lnSpc>
                  <a:spcPts val="3363"/>
                </a:lnSpc>
              </a:pPr>
              <a:r>
                <a:rPr lang="en-US" sz="2402" b="1">
                  <a:solidFill>
                    <a:srgbClr val="0F3460"/>
                  </a:solidFill>
                  <a:latin typeface="Open Sans Bold"/>
                  <a:ea typeface="Open Sans Bold"/>
                  <a:cs typeface="Open Sans Bold"/>
                  <a:sym typeface="Open Sans Bold"/>
                </a:rPr>
                <a:t>K-Nearest Neighbors (KNN) adalah algoritma machine learning yang efektif untuk klasifikasi medis, termasuk deteksi diabetes.</a:t>
              </a:r>
            </a:p>
          </p:txBody>
        </p:sp>
        <p:sp>
          <p:nvSpPr>
            <p:cNvPr id="15" name="TextBox 15"/>
            <p:cNvSpPr txBox="1"/>
            <p:nvPr/>
          </p:nvSpPr>
          <p:spPr>
            <a:xfrm>
              <a:off x="2098941" y="4421986"/>
              <a:ext cx="10564823" cy="1632999"/>
            </a:xfrm>
            <a:prstGeom prst="rect">
              <a:avLst/>
            </a:prstGeom>
          </p:spPr>
          <p:txBody>
            <a:bodyPr lIns="0" tIns="0" rIns="0" bIns="0" rtlCol="0" anchor="t">
              <a:spAutoFit/>
            </a:bodyPr>
            <a:lstStyle/>
            <a:p>
              <a:pPr algn="l">
                <a:lnSpc>
                  <a:spcPts val="3363"/>
                </a:lnSpc>
              </a:pPr>
              <a:r>
                <a:rPr lang="en-US" sz="2402" b="1">
                  <a:solidFill>
                    <a:srgbClr val="0F3460"/>
                  </a:solidFill>
                  <a:latin typeface="Open Sans Bold"/>
                  <a:ea typeface="Open Sans Bold"/>
                  <a:cs typeface="Open Sans Bold"/>
                  <a:sym typeface="Open Sans Bold"/>
                </a:rPr>
                <a:t>Tantangan utama dalam penggunaan KNN adalah sensitivitas terhadap data yang tidak dinormalisasi, sehingga dapat menurunkan kinerja model.</a:t>
              </a:r>
            </a:p>
          </p:txBody>
        </p:sp>
        <p:sp>
          <p:nvSpPr>
            <p:cNvPr id="16" name="TextBox 16"/>
            <p:cNvSpPr txBox="1"/>
            <p:nvPr/>
          </p:nvSpPr>
          <p:spPr>
            <a:xfrm>
              <a:off x="2098941" y="6652029"/>
              <a:ext cx="10564823" cy="1632999"/>
            </a:xfrm>
            <a:prstGeom prst="rect">
              <a:avLst/>
            </a:prstGeom>
          </p:spPr>
          <p:txBody>
            <a:bodyPr lIns="0" tIns="0" rIns="0" bIns="0" rtlCol="0" anchor="t">
              <a:spAutoFit/>
            </a:bodyPr>
            <a:lstStyle/>
            <a:p>
              <a:pPr algn="l">
                <a:lnSpc>
                  <a:spcPts val="3363"/>
                </a:lnSpc>
              </a:pPr>
              <a:r>
                <a:rPr lang="en-US" sz="2402" b="1">
                  <a:solidFill>
                    <a:srgbClr val="0F3460"/>
                  </a:solidFill>
                  <a:latin typeface="Open Sans Bold"/>
                  <a:ea typeface="Open Sans Bold"/>
                  <a:cs typeface="Open Sans Bold"/>
                  <a:sym typeface="Open Sans Bold"/>
                </a:rPr>
                <a:t>Normalisasi data diperlukan untuk mengubah nilai fitur ke dalam skala yang seragam agar perhitungan jarak antar data lebih akurat.</a:t>
              </a:r>
            </a:p>
          </p:txBody>
        </p:sp>
        <p:grpSp>
          <p:nvGrpSpPr>
            <p:cNvPr id="17" name="Group 17"/>
            <p:cNvGrpSpPr/>
            <p:nvPr/>
          </p:nvGrpSpPr>
          <p:grpSpPr>
            <a:xfrm>
              <a:off x="0" y="2281735"/>
              <a:ext cx="1595308" cy="1491660"/>
              <a:chOff x="0" y="0"/>
              <a:chExt cx="315123" cy="294649"/>
            </a:xfrm>
          </p:grpSpPr>
          <p:sp>
            <p:nvSpPr>
              <p:cNvPr id="18" name="Freeform 18"/>
              <p:cNvSpPr/>
              <p:nvPr/>
            </p:nvSpPr>
            <p:spPr>
              <a:xfrm>
                <a:off x="0" y="0"/>
                <a:ext cx="315123" cy="294649"/>
              </a:xfrm>
              <a:custGeom>
                <a:avLst/>
                <a:gdLst/>
                <a:ahLst/>
                <a:cxnLst/>
                <a:rect l="l" t="t" r="r" b="b"/>
                <a:pathLst>
                  <a:path w="315123" h="294649">
                    <a:moveTo>
                      <a:pt x="147324" y="0"/>
                    </a:moveTo>
                    <a:lnTo>
                      <a:pt x="167798" y="0"/>
                    </a:lnTo>
                    <a:cubicBezTo>
                      <a:pt x="249163" y="0"/>
                      <a:pt x="315123" y="65959"/>
                      <a:pt x="315123" y="147324"/>
                    </a:cubicBezTo>
                    <a:lnTo>
                      <a:pt x="315123" y="147324"/>
                    </a:lnTo>
                    <a:cubicBezTo>
                      <a:pt x="315123" y="228689"/>
                      <a:pt x="249163" y="294649"/>
                      <a:pt x="167798"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19" name="TextBox 19"/>
              <p:cNvSpPr txBox="1"/>
              <p:nvPr/>
            </p:nvSpPr>
            <p:spPr>
              <a:xfrm>
                <a:off x="0" y="-57150"/>
                <a:ext cx="315123" cy="351799"/>
              </a:xfrm>
              <a:prstGeom prst="rect">
                <a:avLst/>
              </a:prstGeom>
            </p:spPr>
            <p:txBody>
              <a:bodyPr lIns="50800" tIns="50800" rIns="50800" bIns="50800" rtlCol="0" anchor="ctr"/>
              <a:lstStyle/>
              <a:p>
                <a:pPr algn="ctr">
                  <a:lnSpc>
                    <a:spcPts val="3643"/>
                  </a:lnSpc>
                </a:pPr>
                <a:endParaRPr/>
              </a:p>
            </p:txBody>
          </p:sp>
        </p:grpSp>
        <p:sp>
          <p:nvSpPr>
            <p:cNvPr id="20" name="TextBox 20"/>
            <p:cNvSpPr txBox="1"/>
            <p:nvPr/>
          </p:nvSpPr>
          <p:spPr>
            <a:xfrm>
              <a:off x="360018" y="2500993"/>
              <a:ext cx="875273"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02</a:t>
              </a:r>
            </a:p>
          </p:txBody>
        </p:sp>
        <p:grpSp>
          <p:nvGrpSpPr>
            <p:cNvPr id="21" name="Group 21"/>
            <p:cNvGrpSpPr/>
            <p:nvPr/>
          </p:nvGrpSpPr>
          <p:grpSpPr>
            <a:xfrm>
              <a:off x="0" y="4511778"/>
              <a:ext cx="1595308" cy="1491660"/>
              <a:chOff x="0" y="0"/>
              <a:chExt cx="315123" cy="294649"/>
            </a:xfrm>
          </p:grpSpPr>
          <p:sp>
            <p:nvSpPr>
              <p:cNvPr id="22" name="Freeform 22"/>
              <p:cNvSpPr/>
              <p:nvPr/>
            </p:nvSpPr>
            <p:spPr>
              <a:xfrm>
                <a:off x="0" y="0"/>
                <a:ext cx="315123" cy="294649"/>
              </a:xfrm>
              <a:custGeom>
                <a:avLst/>
                <a:gdLst/>
                <a:ahLst/>
                <a:cxnLst/>
                <a:rect l="l" t="t" r="r" b="b"/>
                <a:pathLst>
                  <a:path w="315123" h="294649">
                    <a:moveTo>
                      <a:pt x="147324" y="0"/>
                    </a:moveTo>
                    <a:lnTo>
                      <a:pt x="167798" y="0"/>
                    </a:lnTo>
                    <a:cubicBezTo>
                      <a:pt x="249163" y="0"/>
                      <a:pt x="315123" y="65959"/>
                      <a:pt x="315123" y="147324"/>
                    </a:cubicBezTo>
                    <a:lnTo>
                      <a:pt x="315123" y="147324"/>
                    </a:lnTo>
                    <a:cubicBezTo>
                      <a:pt x="315123" y="228689"/>
                      <a:pt x="249163" y="294649"/>
                      <a:pt x="167798"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3" name="TextBox 23"/>
              <p:cNvSpPr txBox="1"/>
              <p:nvPr/>
            </p:nvSpPr>
            <p:spPr>
              <a:xfrm>
                <a:off x="0" y="-57150"/>
                <a:ext cx="315123" cy="351799"/>
              </a:xfrm>
              <a:prstGeom prst="rect">
                <a:avLst/>
              </a:prstGeom>
            </p:spPr>
            <p:txBody>
              <a:bodyPr lIns="50800" tIns="50800" rIns="50800" bIns="50800" rtlCol="0" anchor="ctr"/>
              <a:lstStyle/>
              <a:p>
                <a:pPr algn="ctr">
                  <a:lnSpc>
                    <a:spcPts val="3643"/>
                  </a:lnSpc>
                </a:pPr>
                <a:endParaRPr/>
              </a:p>
            </p:txBody>
          </p:sp>
        </p:grpSp>
        <p:sp>
          <p:nvSpPr>
            <p:cNvPr id="24" name="TextBox 24"/>
            <p:cNvSpPr txBox="1"/>
            <p:nvPr/>
          </p:nvSpPr>
          <p:spPr>
            <a:xfrm>
              <a:off x="360018" y="4731036"/>
              <a:ext cx="875273"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03</a:t>
              </a:r>
            </a:p>
          </p:txBody>
        </p:sp>
        <p:grpSp>
          <p:nvGrpSpPr>
            <p:cNvPr id="25" name="Group 25"/>
            <p:cNvGrpSpPr/>
            <p:nvPr/>
          </p:nvGrpSpPr>
          <p:grpSpPr>
            <a:xfrm>
              <a:off x="0" y="6741821"/>
              <a:ext cx="1595308" cy="1491660"/>
              <a:chOff x="0" y="0"/>
              <a:chExt cx="315123" cy="294649"/>
            </a:xfrm>
          </p:grpSpPr>
          <p:sp>
            <p:nvSpPr>
              <p:cNvPr id="26" name="Freeform 26"/>
              <p:cNvSpPr/>
              <p:nvPr/>
            </p:nvSpPr>
            <p:spPr>
              <a:xfrm>
                <a:off x="0" y="0"/>
                <a:ext cx="315123" cy="294649"/>
              </a:xfrm>
              <a:custGeom>
                <a:avLst/>
                <a:gdLst/>
                <a:ahLst/>
                <a:cxnLst/>
                <a:rect l="l" t="t" r="r" b="b"/>
                <a:pathLst>
                  <a:path w="315123" h="294649">
                    <a:moveTo>
                      <a:pt x="147324" y="0"/>
                    </a:moveTo>
                    <a:lnTo>
                      <a:pt x="167798" y="0"/>
                    </a:lnTo>
                    <a:cubicBezTo>
                      <a:pt x="249163" y="0"/>
                      <a:pt x="315123" y="65959"/>
                      <a:pt x="315123" y="147324"/>
                    </a:cubicBezTo>
                    <a:lnTo>
                      <a:pt x="315123" y="147324"/>
                    </a:lnTo>
                    <a:cubicBezTo>
                      <a:pt x="315123" y="228689"/>
                      <a:pt x="249163" y="294649"/>
                      <a:pt x="167798"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7" name="TextBox 27"/>
              <p:cNvSpPr txBox="1"/>
              <p:nvPr/>
            </p:nvSpPr>
            <p:spPr>
              <a:xfrm>
                <a:off x="0" y="-57150"/>
                <a:ext cx="315123" cy="351799"/>
              </a:xfrm>
              <a:prstGeom prst="rect">
                <a:avLst/>
              </a:prstGeom>
            </p:spPr>
            <p:txBody>
              <a:bodyPr lIns="50800" tIns="50800" rIns="50800" bIns="50800" rtlCol="0" anchor="ctr"/>
              <a:lstStyle/>
              <a:p>
                <a:pPr algn="ctr">
                  <a:lnSpc>
                    <a:spcPts val="3643"/>
                  </a:lnSpc>
                </a:pPr>
                <a:endParaRPr/>
              </a:p>
            </p:txBody>
          </p:sp>
        </p:grpSp>
        <p:sp>
          <p:nvSpPr>
            <p:cNvPr id="28" name="TextBox 28"/>
            <p:cNvSpPr txBox="1"/>
            <p:nvPr/>
          </p:nvSpPr>
          <p:spPr>
            <a:xfrm>
              <a:off x="360018" y="6961079"/>
              <a:ext cx="875273"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04</a:t>
              </a:r>
            </a:p>
          </p:txBody>
        </p:sp>
        <p:grpSp>
          <p:nvGrpSpPr>
            <p:cNvPr id="29" name="Group 29"/>
            <p:cNvGrpSpPr/>
            <p:nvPr/>
          </p:nvGrpSpPr>
          <p:grpSpPr>
            <a:xfrm>
              <a:off x="0" y="8971864"/>
              <a:ext cx="1595308" cy="1491660"/>
              <a:chOff x="0" y="0"/>
              <a:chExt cx="315123" cy="294649"/>
            </a:xfrm>
          </p:grpSpPr>
          <p:sp>
            <p:nvSpPr>
              <p:cNvPr id="30" name="Freeform 30"/>
              <p:cNvSpPr/>
              <p:nvPr/>
            </p:nvSpPr>
            <p:spPr>
              <a:xfrm>
                <a:off x="0" y="0"/>
                <a:ext cx="315123" cy="294649"/>
              </a:xfrm>
              <a:custGeom>
                <a:avLst/>
                <a:gdLst/>
                <a:ahLst/>
                <a:cxnLst/>
                <a:rect l="l" t="t" r="r" b="b"/>
                <a:pathLst>
                  <a:path w="315123" h="294649">
                    <a:moveTo>
                      <a:pt x="147324" y="0"/>
                    </a:moveTo>
                    <a:lnTo>
                      <a:pt x="167798" y="0"/>
                    </a:lnTo>
                    <a:cubicBezTo>
                      <a:pt x="249163" y="0"/>
                      <a:pt x="315123" y="65959"/>
                      <a:pt x="315123" y="147324"/>
                    </a:cubicBezTo>
                    <a:lnTo>
                      <a:pt x="315123" y="147324"/>
                    </a:lnTo>
                    <a:cubicBezTo>
                      <a:pt x="315123" y="228689"/>
                      <a:pt x="249163" y="294649"/>
                      <a:pt x="167798"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31" name="TextBox 31"/>
              <p:cNvSpPr txBox="1"/>
              <p:nvPr/>
            </p:nvSpPr>
            <p:spPr>
              <a:xfrm>
                <a:off x="0" y="-57150"/>
                <a:ext cx="315123" cy="351799"/>
              </a:xfrm>
              <a:prstGeom prst="rect">
                <a:avLst/>
              </a:prstGeom>
            </p:spPr>
            <p:txBody>
              <a:bodyPr lIns="50800" tIns="50800" rIns="50800" bIns="50800" rtlCol="0" anchor="ctr"/>
              <a:lstStyle/>
              <a:p>
                <a:pPr algn="ctr">
                  <a:lnSpc>
                    <a:spcPts val="3643"/>
                  </a:lnSpc>
                </a:pPr>
                <a:endParaRPr/>
              </a:p>
            </p:txBody>
          </p:sp>
        </p:grpSp>
        <p:sp>
          <p:nvSpPr>
            <p:cNvPr id="32" name="TextBox 32"/>
            <p:cNvSpPr txBox="1"/>
            <p:nvPr/>
          </p:nvSpPr>
          <p:spPr>
            <a:xfrm>
              <a:off x="360018" y="9191122"/>
              <a:ext cx="875273" cy="967466"/>
            </a:xfrm>
            <a:prstGeom prst="rect">
              <a:avLst/>
            </a:prstGeom>
          </p:spPr>
          <p:txBody>
            <a:bodyPr lIns="0" tIns="0" rIns="0" bIns="0" rtlCol="0" anchor="t">
              <a:spAutoFit/>
            </a:bodyPr>
            <a:lstStyle/>
            <a:p>
              <a:pPr algn="ctr">
                <a:lnSpc>
                  <a:spcPts val="6077"/>
                </a:lnSpc>
              </a:pPr>
              <a:r>
                <a:rPr lang="en-US" sz="4340" b="1">
                  <a:solidFill>
                    <a:srgbClr val="FFFFFF"/>
                  </a:solidFill>
                  <a:latin typeface="Open Sans Bold"/>
                  <a:ea typeface="Open Sans Bold"/>
                  <a:cs typeface="Open Sans Bold"/>
                  <a:sym typeface="Open Sans Bold"/>
                </a:rPr>
                <a:t>05</a:t>
              </a:r>
            </a:p>
          </p:txBody>
        </p:sp>
      </p:grpSp>
      <p:sp>
        <p:nvSpPr>
          <p:cNvPr id="33" name="TextBox 33"/>
          <p:cNvSpPr txBox="1"/>
          <p:nvPr/>
        </p:nvSpPr>
        <p:spPr>
          <a:xfrm>
            <a:off x="333297" y="3860800"/>
            <a:ext cx="5223154" cy="2432050"/>
          </a:xfrm>
          <a:prstGeom prst="rect">
            <a:avLst/>
          </a:prstGeom>
        </p:spPr>
        <p:txBody>
          <a:bodyPr lIns="0" tIns="0" rIns="0" bIns="0" rtlCol="0" anchor="t">
            <a:spAutoFit/>
          </a:bodyPr>
          <a:lstStyle/>
          <a:p>
            <a:pPr algn="ctr">
              <a:lnSpc>
                <a:spcPts val="9799"/>
              </a:lnSpc>
            </a:pPr>
            <a:r>
              <a:rPr lang="en-US" sz="6999" b="1">
                <a:solidFill>
                  <a:srgbClr val="FFFFFF"/>
                </a:solidFill>
                <a:latin typeface="Open Sans Bold"/>
                <a:ea typeface="Open Sans Bold"/>
                <a:cs typeface="Open Sans Bold"/>
                <a:sym typeface="Open Sans Bold"/>
              </a:rPr>
              <a:t>LATAR</a:t>
            </a:r>
          </a:p>
          <a:p>
            <a:pPr algn="ctr">
              <a:lnSpc>
                <a:spcPts val="9799"/>
              </a:lnSpc>
            </a:pPr>
            <a:r>
              <a:rPr lang="en-US" sz="6999" b="1">
                <a:solidFill>
                  <a:srgbClr val="FFFFFF"/>
                </a:solidFill>
                <a:latin typeface="Open Sans Bold"/>
                <a:ea typeface="Open Sans Bold"/>
                <a:cs typeface="Open Sans Bold"/>
                <a:sym typeface="Open Sans Bold"/>
              </a:rPr>
              <a:t>BELAKANG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5" y="48535"/>
            <a:ext cx="1837069" cy="1865045"/>
          </a:xfrm>
          <a:custGeom>
            <a:avLst/>
            <a:gdLst/>
            <a:ahLst/>
            <a:cxnLst/>
            <a:rect l="l" t="t" r="r" b="b"/>
            <a:pathLst>
              <a:path w="1837069" h="1865045">
                <a:moveTo>
                  <a:pt x="0" y="0"/>
                </a:moveTo>
                <a:lnTo>
                  <a:pt x="1837069" y="0"/>
                </a:lnTo>
                <a:lnTo>
                  <a:pt x="1837069" y="1865044"/>
                </a:lnTo>
                <a:lnTo>
                  <a:pt x="0" y="1865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238680" y="8209105"/>
            <a:ext cx="2049320" cy="2049320"/>
          </a:xfrm>
          <a:custGeom>
            <a:avLst/>
            <a:gdLst/>
            <a:ahLst/>
            <a:cxnLst/>
            <a:rect l="l" t="t" r="r" b="b"/>
            <a:pathLst>
              <a:path w="2049320" h="2049320">
                <a:moveTo>
                  <a:pt x="0" y="0"/>
                </a:moveTo>
                <a:lnTo>
                  <a:pt x="2049320" y="0"/>
                </a:lnTo>
                <a:lnTo>
                  <a:pt x="2049320" y="2049320"/>
                </a:lnTo>
                <a:lnTo>
                  <a:pt x="0" y="2049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0" y="7543144"/>
            <a:ext cx="2715281" cy="2715281"/>
          </a:xfrm>
          <a:custGeom>
            <a:avLst/>
            <a:gdLst/>
            <a:ahLst/>
            <a:cxnLst/>
            <a:rect l="l" t="t" r="r" b="b"/>
            <a:pathLst>
              <a:path w="2715281" h="2715281">
                <a:moveTo>
                  <a:pt x="2715281" y="0"/>
                </a:moveTo>
                <a:lnTo>
                  <a:pt x="0" y="0"/>
                </a:lnTo>
                <a:lnTo>
                  <a:pt x="0" y="2715281"/>
                </a:lnTo>
                <a:lnTo>
                  <a:pt x="2715281" y="2715281"/>
                </a:lnTo>
                <a:lnTo>
                  <a:pt x="2715281"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7068502" y="3267470"/>
            <a:ext cx="4402601" cy="5347564"/>
            <a:chOff x="0" y="0"/>
            <a:chExt cx="1159533" cy="1408412"/>
          </a:xfrm>
        </p:grpSpPr>
        <p:sp>
          <p:nvSpPr>
            <p:cNvPr id="6" name="Freeform 6"/>
            <p:cNvSpPr/>
            <p:nvPr/>
          </p:nvSpPr>
          <p:spPr>
            <a:xfrm>
              <a:off x="0" y="0"/>
              <a:ext cx="1159533" cy="1408412"/>
            </a:xfrm>
            <a:custGeom>
              <a:avLst/>
              <a:gdLst/>
              <a:ahLst/>
              <a:cxnLst/>
              <a:rect l="l" t="t" r="r" b="b"/>
              <a:pathLst>
                <a:path w="1159533" h="1408412">
                  <a:moveTo>
                    <a:pt x="89683" y="0"/>
                  </a:moveTo>
                  <a:lnTo>
                    <a:pt x="1069850" y="0"/>
                  </a:lnTo>
                  <a:cubicBezTo>
                    <a:pt x="1093635" y="0"/>
                    <a:pt x="1116446" y="9449"/>
                    <a:pt x="1133265" y="26268"/>
                  </a:cubicBezTo>
                  <a:cubicBezTo>
                    <a:pt x="1150084" y="43086"/>
                    <a:pt x="1159533" y="65897"/>
                    <a:pt x="1159533" y="89683"/>
                  </a:cubicBezTo>
                  <a:lnTo>
                    <a:pt x="1159533" y="1318729"/>
                  </a:lnTo>
                  <a:cubicBezTo>
                    <a:pt x="1159533" y="1342514"/>
                    <a:pt x="1150084" y="1365326"/>
                    <a:pt x="1133265" y="1382145"/>
                  </a:cubicBezTo>
                  <a:cubicBezTo>
                    <a:pt x="1116446" y="1398963"/>
                    <a:pt x="1093635" y="1408412"/>
                    <a:pt x="1069850" y="1408412"/>
                  </a:cubicBezTo>
                  <a:lnTo>
                    <a:pt x="89683" y="1408412"/>
                  </a:lnTo>
                  <a:cubicBezTo>
                    <a:pt x="65897" y="1408412"/>
                    <a:pt x="43086" y="1398963"/>
                    <a:pt x="26268" y="1382145"/>
                  </a:cubicBezTo>
                  <a:cubicBezTo>
                    <a:pt x="9449" y="1365326"/>
                    <a:pt x="0" y="1342514"/>
                    <a:pt x="0" y="1318729"/>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7" name="TextBox 7"/>
            <p:cNvSpPr txBox="1"/>
            <p:nvPr/>
          </p:nvSpPr>
          <p:spPr>
            <a:xfrm>
              <a:off x="0" y="-57150"/>
              <a:ext cx="1159533" cy="1465562"/>
            </a:xfrm>
            <a:prstGeom prst="rect">
              <a:avLst/>
            </a:prstGeom>
          </p:spPr>
          <p:txBody>
            <a:bodyPr lIns="50800" tIns="50800" rIns="50800" bIns="50800" rtlCol="0" anchor="ctr"/>
            <a:lstStyle/>
            <a:p>
              <a:pPr algn="ctr">
                <a:lnSpc>
                  <a:spcPts val="3643"/>
                </a:lnSpc>
              </a:pPr>
              <a:endParaRPr/>
            </a:p>
          </p:txBody>
        </p:sp>
      </p:grpSp>
      <p:grpSp>
        <p:nvGrpSpPr>
          <p:cNvPr id="8" name="Group 8"/>
          <p:cNvGrpSpPr/>
          <p:nvPr/>
        </p:nvGrpSpPr>
        <p:grpSpPr>
          <a:xfrm>
            <a:off x="12356904" y="3267470"/>
            <a:ext cx="4402601" cy="5347564"/>
            <a:chOff x="0" y="0"/>
            <a:chExt cx="1159533" cy="1408412"/>
          </a:xfrm>
        </p:grpSpPr>
        <p:sp>
          <p:nvSpPr>
            <p:cNvPr id="9" name="Freeform 9"/>
            <p:cNvSpPr/>
            <p:nvPr/>
          </p:nvSpPr>
          <p:spPr>
            <a:xfrm>
              <a:off x="0" y="0"/>
              <a:ext cx="1159533" cy="1408412"/>
            </a:xfrm>
            <a:custGeom>
              <a:avLst/>
              <a:gdLst/>
              <a:ahLst/>
              <a:cxnLst/>
              <a:rect l="l" t="t" r="r" b="b"/>
              <a:pathLst>
                <a:path w="1159533" h="1408412">
                  <a:moveTo>
                    <a:pt x="89683" y="0"/>
                  </a:moveTo>
                  <a:lnTo>
                    <a:pt x="1069850" y="0"/>
                  </a:lnTo>
                  <a:cubicBezTo>
                    <a:pt x="1093635" y="0"/>
                    <a:pt x="1116446" y="9449"/>
                    <a:pt x="1133265" y="26268"/>
                  </a:cubicBezTo>
                  <a:cubicBezTo>
                    <a:pt x="1150084" y="43086"/>
                    <a:pt x="1159533" y="65897"/>
                    <a:pt x="1159533" y="89683"/>
                  </a:cubicBezTo>
                  <a:lnTo>
                    <a:pt x="1159533" y="1318729"/>
                  </a:lnTo>
                  <a:cubicBezTo>
                    <a:pt x="1159533" y="1342514"/>
                    <a:pt x="1150084" y="1365326"/>
                    <a:pt x="1133265" y="1382145"/>
                  </a:cubicBezTo>
                  <a:cubicBezTo>
                    <a:pt x="1116446" y="1398963"/>
                    <a:pt x="1093635" y="1408412"/>
                    <a:pt x="1069850" y="1408412"/>
                  </a:cubicBezTo>
                  <a:lnTo>
                    <a:pt x="89683" y="1408412"/>
                  </a:lnTo>
                  <a:cubicBezTo>
                    <a:pt x="65897" y="1408412"/>
                    <a:pt x="43086" y="1398963"/>
                    <a:pt x="26268" y="1382145"/>
                  </a:cubicBezTo>
                  <a:cubicBezTo>
                    <a:pt x="9449" y="1365326"/>
                    <a:pt x="0" y="1342514"/>
                    <a:pt x="0" y="1318729"/>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0" name="TextBox 10"/>
            <p:cNvSpPr txBox="1"/>
            <p:nvPr/>
          </p:nvSpPr>
          <p:spPr>
            <a:xfrm>
              <a:off x="0" y="-57150"/>
              <a:ext cx="1159533" cy="1465562"/>
            </a:xfrm>
            <a:prstGeom prst="rect">
              <a:avLst/>
            </a:prstGeom>
          </p:spPr>
          <p:txBody>
            <a:bodyPr lIns="50800" tIns="50800" rIns="50800" bIns="50800" rtlCol="0" anchor="ctr"/>
            <a:lstStyle/>
            <a:p>
              <a:pPr algn="ctr">
                <a:lnSpc>
                  <a:spcPts val="3643"/>
                </a:lnSpc>
              </a:pPr>
              <a:endParaRPr/>
            </a:p>
          </p:txBody>
        </p:sp>
      </p:grpSp>
      <p:grpSp>
        <p:nvGrpSpPr>
          <p:cNvPr id="11" name="Group 11"/>
          <p:cNvGrpSpPr/>
          <p:nvPr/>
        </p:nvGrpSpPr>
        <p:grpSpPr>
          <a:xfrm>
            <a:off x="1778111" y="3267470"/>
            <a:ext cx="4402601" cy="5347564"/>
            <a:chOff x="0" y="0"/>
            <a:chExt cx="1159533" cy="1408412"/>
          </a:xfrm>
        </p:grpSpPr>
        <p:sp>
          <p:nvSpPr>
            <p:cNvPr id="12" name="Freeform 12"/>
            <p:cNvSpPr/>
            <p:nvPr/>
          </p:nvSpPr>
          <p:spPr>
            <a:xfrm>
              <a:off x="0" y="0"/>
              <a:ext cx="1159533" cy="1408412"/>
            </a:xfrm>
            <a:custGeom>
              <a:avLst/>
              <a:gdLst/>
              <a:ahLst/>
              <a:cxnLst/>
              <a:rect l="l" t="t" r="r" b="b"/>
              <a:pathLst>
                <a:path w="1159533" h="1408412">
                  <a:moveTo>
                    <a:pt x="89683" y="0"/>
                  </a:moveTo>
                  <a:lnTo>
                    <a:pt x="1069850" y="0"/>
                  </a:lnTo>
                  <a:cubicBezTo>
                    <a:pt x="1093635" y="0"/>
                    <a:pt x="1116446" y="9449"/>
                    <a:pt x="1133265" y="26268"/>
                  </a:cubicBezTo>
                  <a:cubicBezTo>
                    <a:pt x="1150084" y="43086"/>
                    <a:pt x="1159533" y="65897"/>
                    <a:pt x="1159533" y="89683"/>
                  </a:cubicBezTo>
                  <a:lnTo>
                    <a:pt x="1159533" y="1318729"/>
                  </a:lnTo>
                  <a:cubicBezTo>
                    <a:pt x="1159533" y="1342514"/>
                    <a:pt x="1150084" y="1365326"/>
                    <a:pt x="1133265" y="1382145"/>
                  </a:cubicBezTo>
                  <a:cubicBezTo>
                    <a:pt x="1116446" y="1398963"/>
                    <a:pt x="1093635" y="1408412"/>
                    <a:pt x="1069850" y="1408412"/>
                  </a:cubicBezTo>
                  <a:lnTo>
                    <a:pt x="89683" y="1408412"/>
                  </a:lnTo>
                  <a:cubicBezTo>
                    <a:pt x="65897" y="1408412"/>
                    <a:pt x="43086" y="1398963"/>
                    <a:pt x="26268" y="1382145"/>
                  </a:cubicBezTo>
                  <a:cubicBezTo>
                    <a:pt x="9449" y="1365326"/>
                    <a:pt x="0" y="1342514"/>
                    <a:pt x="0" y="1318729"/>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3" name="TextBox 13"/>
            <p:cNvSpPr txBox="1"/>
            <p:nvPr/>
          </p:nvSpPr>
          <p:spPr>
            <a:xfrm>
              <a:off x="0" y="-57150"/>
              <a:ext cx="1159533" cy="1465562"/>
            </a:xfrm>
            <a:prstGeom prst="rect">
              <a:avLst/>
            </a:prstGeom>
          </p:spPr>
          <p:txBody>
            <a:bodyPr lIns="50800" tIns="50800" rIns="50800" bIns="50800" rtlCol="0" anchor="ctr"/>
            <a:lstStyle/>
            <a:p>
              <a:pPr algn="ctr">
                <a:lnSpc>
                  <a:spcPts val="3643"/>
                </a:lnSpc>
              </a:pPr>
              <a:endParaRPr/>
            </a:p>
          </p:txBody>
        </p:sp>
      </p:grpSp>
      <p:grpSp>
        <p:nvGrpSpPr>
          <p:cNvPr id="14" name="Group 14"/>
          <p:cNvGrpSpPr/>
          <p:nvPr/>
        </p:nvGrpSpPr>
        <p:grpSpPr>
          <a:xfrm>
            <a:off x="6818887" y="3020833"/>
            <a:ext cx="1124480" cy="112448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grpSp>
        <p:nvGrpSpPr>
          <p:cNvPr id="17" name="Group 17"/>
          <p:cNvGrpSpPr/>
          <p:nvPr/>
        </p:nvGrpSpPr>
        <p:grpSpPr>
          <a:xfrm>
            <a:off x="12107288" y="3020833"/>
            <a:ext cx="1124480" cy="11244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grpSp>
        <p:nvGrpSpPr>
          <p:cNvPr id="20" name="Group 20"/>
          <p:cNvGrpSpPr/>
          <p:nvPr/>
        </p:nvGrpSpPr>
        <p:grpSpPr>
          <a:xfrm>
            <a:off x="1528495" y="3020833"/>
            <a:ext cx="1124480" cy="11244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3" name="Freeform 23"/>
          <p:cNvSpPr/>
          <p:nvPr/>
        </p:nvSpPr>
        <p:spPr>
          <a:xfrm>
            <a:off x="7028497" y="3236614"/>
            <a:ext cx="705260" cy="692918"/>
          </a:xfrm>
          <a:custGeom>
            <a:avLst/>
            <a:gdLst/>
            <a:ahLst/>
            <a:cxnLst/>
            <a:rect l="l" t="t" r="r" b="b"/>
            <a:pathLst>
              <a:path w="705260" h="692918">
                <a:moveTo>
                  <a:pt x="0" y="0"/>
                </a:moveTo>
                <a:lnTo>
                  <a:pt x="705260" y="0"/>
                </a:lnTo>
                <a:lnTo>
                  <a:pt x="705260" y="692918"/>
                </a:lnTo>
                <a:lnTo>
                  <a:pt x="0" y="692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p:cNvSpPr txBox="1"/>
          <p:nvPr/>
        </p:nvSpPr>
        <p:spPr>
          <a:xfrm>
            <a:off x="4500947" y="1371600"/>
            <a:ext cx="9286105" cy="1193800"/>
          </a:xfrm>
          <a:prstGeom prst="rect">
            <a:avLst/>
          </a:prstGeom>
        </p:spPr>
        <p:txBody>
          <a:bodyPr lIns="0" tIns="0" rIns="0" bIns="0" rtlCol="0" anchor="t">
            <a:spAutoFit/>
          </a:bodyPr>
          <a:lstStyle/>
          <a:p>
            <a:pPr algn="ctr">
              <a:lnSpc>
                <a:spcPts val="9799"/>
              </a:lnSpc>
            </a:pPr>
            <a:r>
              <a:rPr lang="en-US" sz="6999" b="1">
                <a:solidFill>
                  <a:srgbClr val="245095"/>
                </a:solidFill>
                <a:latin typeface="Open Sans Bold"/>
                <a:ea typeface="Open Sans Bold"/>
                <a:cs typeface="Open Sans Bold"/>
                <a:sym typeface="Open Sans Bold"/>
              </a:rPr>
              <a:t>PENELITIAN TERKAIT</a:t>
            </a:r>
          </a:p>
        </p:txBody>
      </p:sp>
      <p:sp>
        <p:nvSpPr>
          <p:cNvPr id="25" name="TextBox 25"/>
          <p:cNvSpPr txBox="1"/>
          <p:nvPr/>
        </p:nvSpPr>
        <p:spPr>
          <a:xfrm>
            <a:off x="7381127" y="4301417"/>
            <a:ext cx="3830259" cy="481330"/>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Alshdaifat et al.</a:t>
            </a:r>
          </a:p>
        </p:txBody>
      </p:sp>
      <p:sp>
        <p:nvSpPr>
          <p:cNvPr id="26" name="TextBox 26"/>
          <p:cNvSpPr txBox="1"/>
          <p:nvPr/>
        </p:nvSpPr>
        <p:spPr>
          <a:xfrm>
            <a:off x="12669528" y="4301417"/>
            <a:ext cx="3830259" cy="481330"/>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S. Sinsomboonthong</a:t>
            </a:r>
          </a:p>
        </p:txBody>
      </p:sp>
      <p:sp>
        <p:nvSpPr>
          <p:cNvPr id="27" name="TextBox 27"/>
          <p:cNvSpPr txBox="1"/>
          <p:nvPr/>
        </p:nvSpPr>
        <p:spPr>
          <a:xfrm>
            <a:off x="2090735" y="4301417"/>
            <a:ext cx="3830259" cy="481330"/>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Muasir Pagan et al.</a:t>
            </a:r>
          </a:p>
        </p:txBody>
      </p:sp>
      <p:sp>
        <p:nvSpPr>
          <p:cNvPr id="28" name="TextBox 28"/>
          <p:cNvSpPr txBox="1"/>
          <p:nvPr/>
        </p:nvSpPr>
        <p:spPr>
          <a:xfrm>
            <a:off x="7381127" y="5098432"/>
            <a:ext cx="3830259" cy="3168487"/>
          </a:xfrm>
          <a:prstGeom prst="rect">
            <a:avLst/>
          </a:prstGeom>
        </p:spPr>
        <p:txBody>
          <a:bodyPr lIns="0" tIns="0" rIns="0" bIns="0" rtlCol="0" anchor="t">
            <a:spAutoFit/>
          </a:bodyPr>
          <a:lstStyle/>
          <a:p>
            <a:pPr algn="l">
              <a:lnSpc>
                <a:spcPts val="2800"/>
              </a:lnSpc>
            </a:pPr>
            <a:r>
              <a:rPr lang="en-US" sz="2000">
                <a:solidFill>
                  <a:srgbClr val="FFFFFF"/>
                </a:solidFill>
                <a:latin typeface="Open Sans"/>
                <a:ea typeface="Open Sans"/>
                <a:cs typeface="Open Sans"/>
                <a:sym typeface="Open Sans"/>
              </a:rPr>
              <a:t>Penelitian ini mengevaluasi dampak teknik normalisasi Min-Max Scaling, Z-Score Scaling, Decimal Scaling. Hasilnya menunjukkan Z-Score Scaling memberikan hasil terbaik karena kemampuannya menangani outlier, sementara Decimal Scaling kurang efektif.</a:t>
            </a:r>
          </a:p>
        </p:txBody>
      </p:sp>
      <p:sp>
        <p:nvSpPr>
          <p:cNvPr id="29" name="TextBox 29"/>
          <p:cNvSpPr txBox="1"/>
          <p:nvPr/>
        </p:nvSpPr>
        <p:spPr>
          <a:xfrm>
            <a:off x="12669528" y="5098432"/>
            <a:ext cx="3830259" cy="3168650"/>
          </a:xfrm>
          <a:prstGeom prst="rect">
            <a:avLst/>
          </a:prstGeom>
        </p:spPr>
        <p:txBody>
          <a:bodyPr lIns="0" tIns="0" rIns="0" bIns="0" rtlCol="0" anchor="t">
            <a:spAutoFit/>
          </a:bodyPr>
          <a:lstStyle/>
          <a:p>
            <a:pPr algn="l">
              <a:lnSpc>
                <a:spcPts val="2800"/>
              </a:lnSpc>
            </a:pPr>
            <a:r>
              <a:rPr lang="en-US" sz="2000">
                <a:solidFill>
                  <a:srgbClr val="FFFFFF"/>
                </a:solidFill>
                <a:latin typeface="Open Sans"/>
                <a:ea typeface="Open Sans"/>
                <a:cs typeface="Open Sans"/>
                <a:sym typeface="Open Sans"/>
              </a:rPr>
              <a:t>Penelitian ini membandingkan delapan teknik normalisasi. Min-Max Scaling umumnya memberikan akurasi tertinggi, tetapi Adjusted-2 Min-Max Scaling dan Decimal Scaling menunjukkan hasil baik pada beberapa dataset, seperti Pima Indians Diabetes.</a:t>
            </a:r>
          </a:p>
        </p:txBody>
      </p:sp>
      <p:sp>
        <p:nvSpPr>
          <p:cNvPr id="30" name="TextBox 30"/>
          <p:cNvSpPr txBox="1"/>
          <p:nvPr/>
        </p:nvSpPr>
        <p:spPr>
          <a:xfrm>
            <a:off x="2090735" y="5098432"/>
            <a:ext cx="3830259" cy="3168650"/>
          </a:xfrm>
          <a:prstGeom prst="rect">
            <a:avLst/>
          </a:prstGeom>
        </p:spPr>
        <p:txBody>
          <a:bodyPr lIns="0" tIns="0" rIns="0" bIns="0" rtlCol="0" anchor="t">
            <a:spAutoFit/>
          </a:bodyPr>
          <a:lstStyle/>
          <a:p>
            <a:pPr algn="l">
              <a:lnSpc>
                <a:spcPts val="2800"/>
              </a:lnSpc>
            </a:pPr>
            <a:r>
              <a:rPr lang="en-US" sz="2000">
                <a:solidFill>
                  <a:srgbClr val="FFFFFF"/>
                </a:solidFill>
                <a:latin typeface="Open Sans"/>
                <a:ea typeface="Open Sans"/>
                <a:cs typeface="Open Sans"/>
                <a:sym typeface="Open Sans"/>
              </a:rPr>
              <a:t>Penelitian ini membandingkan Min-Max Scaling, Z-Score Scaling, dan Decimal Scaling. Hasilnya menunjukkan Z-Score Scaling dan Decimal Scaling lebih unggul dibandingkan Min-Max Scaling dalam akurasi dan metrik lainnya di sebagian besar dataset.</a:t>
            </a:r>
          </a:p>
        </p:txBody>
      </p:sp>
      <p:sp>
        <p:nvSpPr>
          <p:cNvPr id="31" name="Freeform 31"/>
          <p:cNvSpPr/>
          <p:nvPr/>
        </p:nvSpPr>
        <p:spPr>
          <a:xfrm>
            <a:off x="15706731" y="39010"/>
            <a:ext cx="2572875" cy="2751738"/>
          </a:xfrm>
          <a:custGeom>
            <a:avLst/>
            <a:gdLst/>
            <a:ahLst/>
            <a:cxnLst/>
            <a:rect l="l" t="t" r="r" b="b"/>
            <a:pathLst>
              <a:path w="2572875" h="2751738">
                <a:moveTo>
                  <a:pt x="0" y="0"/>
                </a:moveTo>
                <a:lnTo>
                  <a:pt x="2572875" y="0"/>
                </a:lnTo>
                <a:lnTo>
                  <a:pt x="2572875" y="2751737"/>
                </a:lnTo>
                <a:lnTo>
                  <a:pt x="0" y="27517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12320451" y="3267470"/>
            <a:ext cx="698154" cy="692918"/>
          </a:xfrm>
          <a:custGeom>
            <a:avLst/>
            <a:gdLst/>
            <a:ahLst/>
            <a:cxnLst/>
            <a:rect l="l" t="t" r="r" b="b"/>
            <a:pathLst>
              <a:path w="698154" h="692918">
                <a:moveTo>
                  <a:pt x="0" y="0"/>
                </a:moveTo>
                <a:lnTo>
                  <a:pt x="698154" y="0"/>
                </a:lnTo>
                <a:lnTo>
                  <a:pt x="698154" y="692918"/>
                </a:lnTo>
                <a:lnTo>
                  <a:pt x="0" y="6929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778111" y="3236614"/>
            <a:ext cx="695526" cy="692918"/>
          </a:xfrm>
          <a:custGeom>
            <a:avLst/>
            <a:gdLst/>
            <a:ahLst/>
            <a:cxnLst/>
            <a:rect l="l" t="t" r="r" b="b"/>
            <a:pathLst>
              <a:path w="695526" h="692918">
                <a:moveTo>
                  <a:pt x="0" y="0"/>
                </a:moveTo>
                <a:lnTo>
                  <a:pt x="695526" y="0"/>
                </a:lnTo>
                <a:lnTo>
                  <a:pt x="695526" y="692918"/>
                </a:lnTo>
                <a:lnTo>
                  <a:pt x="0" y="6929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33420">
            <a:off x="14883884" y="6480542"/>
            <a:ext cx="3395188" cy="954897"/>
          </a:xfrm>
          <a:custGeom>
            <a:avLst/>
            <a:gdLst/>
            <a:ahLst/>
            <a:cxnLst/>
            <a:rect l="l" t="t" r="r" b="b"/>
            <a:pathLst>
              <a:path w="3395188" h="954897">
                <a:moveTo>
                  <a:pt x="0" y="0"/>
                </a:moveTo>
                <a:lnTo>
                  <a:pt x="3395188" y="0"/>
                </a:lnTo>
                <a:lnTo>
                  <a:pt x="3395188" y="954896"/>
                </a:lnTo>
                <a:lnTo>
                  <a:pt x="0" y="954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6067" y="0"/>
            <a:ext cx="1884362" cy="1884362"/>
          </a:xfrm>
          <a:custGeom>
            <a:avLst/>
            <a:gdLst/>
            <a:ahLst/>
            <a:cxnLst/>
            <a:rect l="l" t="t" r="r" b="b"/>
            <a:pathLst>
              <a:path w="1884362" h="1884362">
                <a:moveTo>
                  <a:pt x="0" y="1884362"/>
                </a:moveTo>
                <a:lnTo>
                  <a:pt x="1884363" y="1884362"/>
                </a:lnTo>
                <a:lnTo>
                  <a:pt x="1884363" y="0"/>
                </a:lnTo>
                <a:lnTo>
                  <a:pt x="0" y="0"/>
                </a:lnTo>
                <a:lnTo>
                  <a:pt x="0" y="18843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509633" y="8402638"/>
            <a:ext cx="1778367" cy="1884362"/>
          </a:xfrm>
          <a:custGeom>
            <a:avLst/>
            <a:gdLst/>
            <a:ahLst/>
            <a:cxnLst/>
            <a:rect l="l" t="t" r="r" b="b"/>
            <a:pathLst>
              <a:path w="1778367" h="1884362">
                <a:moveTo>
                  <a:pt x="0" y="0"/>
                </a:moveTo>
                <a:lnTo>
                  <a:pt x="1778367" y="0"/>
                </a:lnTo>
                <a:lnTo>
                  <a:pt x="1778367" y="1884362"/>
                </a:lnTo>
                <a:lnTo>
                  <a:pt x="0" y="1884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8">
              <a:extLst>
                <a:ext uri="{96DAC541-7B7A-43D3-8B79-37D633B846F1}">
                  <asvg:svgBlip xmlns:asvg="http://schemas.microsoft.com/office/drawing/2016/SVG/main" r:embed="rId9"/>
                </a:ext>
              </a:extLst>
            </a:blip>
            <a:stretch>
              <a:fillRect l="-10767" t="-45011" r="-34243"/>
            </a:stretch>
          </a:blipFill>
        </p:spPr>
      </p:sp>
      <p:sp>
        <p:nvSpPr>
          <p:cNvPr id="6" name="Freeform 6"/>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8">
              <a:extLst>
                <a:ext uri="{96DAC541-7B7A-43D3-8B79-37D633B846F1}">
                  <asvg:svgBlip xmlns:asvg="http://schemas.microsoft.com/office/drawing/2016/SVG/main" r:embed="rId9"/>
                </a:ext>
              </a:extLst>
            </a:blip>
            <a:stretch>
              <a:fillRect l="-10767" t="-45011" r="-34243"/>
            </a:stretch>
          </a:blipFill>
        </p:spPr>
      </p:sp>
      <p:grpSp>
        <p:nvGrpSpPr>
          <p:cNvPr id="7" name="Group 7"/>
          <p:cNvGrpSpPr/>
          <p:nvPr/>
        </p:nvGrpSpPr>
        <p:grpSpPr>
          <a:xfrm>
            <a:off x="5641024" y="1289148"/>
            <a:ext cx="11430000" cy="1714500"/>
            <a:chOff x="0" y="0"/>
            <a:chExt cx="3010370" cy="451556"/>
          </a:xfrm>
        </p:grpSpPr>
        <p:sp>
          <p:nvSpPr>
            <p:cNvPr id="8" name="Freeform 8"/>
            <p:cNvSpPr/>
            <p:nvPr/>
          </p:nvSpPr>
          <p:spPr>
            <a:xfrm>
              <a:off x="0" y="0"/>
              <a:ext cx="3010370" cy="451556"/>
            </a:xfrm>
            <a:custGeom>
              <a:avLst/>
              <a:gdLst/>
              <a:ahLst/>
              <a:cxnLst/>
              <a:rect l="l" t="t" r="r" b="b"/>
              <a:pathLst>
                <a:path w="3010370" h="451556">
                  <a:moveTo>
                    <a:pt x="34544" y="0"/>
                  </a:moveTo>
                  <a:lnTo>
                    <a:pt x="2975826" y="0"/>
                  </a:lnTo>
                  <a:cubicBezTo>
                    <a:pt x="2994904" y="0"/>
                    <a:pt x="3010370" y="15466"/>
                    <a:pt x="3010370" y="34544"/>
                  </a:cubicBezTo>
                  <a:lnTo>
                    <a:pt x="3010370" y="417012"/>
                  </a:lnTo>
                  <a:cubicBezTo>
                    <a:pt x="3010370" y="426173"/>
                    <a:pt x="3006731" y="434960"/>
                    <a:pt x="3000253" y="441438"/>
                  </a:cubicBezTo>
                  <a:cubicBezTo>
                    <a:pt x="2993774" y="447916"/>
                    <a:pt x="2984988" y="451556"/>
                    <a:pt x="2975826" y="451556"/>
                  </a:cubicBezTo>
                  <a:lnTo>
                    <a:pt x="34544" y="451556"/>
                  </a:lnTo>
                  <a:cubicBezTo>
                    <a:pt x="25382" y="451556"/>
                    <a:pt x="16596" y="447916"/>
                    <a:pt x="10118" y="441438"/>
                  </a:cubicBezTo>
                  <a:cubicBezTo>
                    <a:pt x="3639" y="434960"/>
                    <a:pt x="0" y="426173"/>
                    <a:pt x="0" y="417012"/>
                  </a:cubicBezTo>
                  <a:lnTo>
                    <a:pt x="0" y="34544"/>
                  </a:lnTo>
                  <a:cubicBezTo>
                    <a:pt x="0" y="15466"/>
                    <a:pt x="15466" y="0"/>
                    <a:pt x="34544" y="0"/>
                  </a:cubicBezTo>
                  <a:close/>
                </a:path>
              </a:pathLst>
            </a:custGeom>
            <a:solidFill>
              <a:srgbClr val="245095"/>
            </a:solidFill>
          </p:spPr>
        </p:sp>
        <p:sp>
          <p:nvSpPr>
            <p:cNvPr id="9" name="TextBox 9"/>
            <p:cNvSpPr txBox="1"/>
            <p:nvPr/>
          </p:nvSpPr>
          <p:spPr>
            <a:xfrm>
              <a:off x="0" y="-57150"/>
              <a:ext cx="3010370" cy="508706"/>
            </a:xfrm>
            <a:prstGeom prst="rect">
              <a:avLst/>
            </a:prstGeom>
          </p:spPr>
          <p:txBody>
            <a:bodyPr lIns="50800" tIns="50800" rIns="50800" bIns="50800" rtlCol="0" anchor="ctr"/>
            <a:lstStyle/>
            <a:p>
              <a:pPr algn="ctr">
                <a:lnSpc>
                  <a:spcPts val="3643"/>
                </a:lnSpc>
              </a:pPr>
              <a:endParaRPr/>
            </a:p>
          </p:txBody>
        </p:sp>
      </p:grpSp>
      <p:grpSp>
        <p:nvGrpSpPr>
          <p:cNvPr id="10" name="Group 10"/>
          <p:cNvGrpSpPr/>
          <p:nvPr/>
        </p:nvGrpSpPr>
        <p:grpSpPr>
          <a:xfrm>
            <a:off x="5444791" y="1006850"/>
            <a:ext cx="925398" cy="92539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3" name="TextBox 13"/>
          <p:cNvSpPr txBox="1"/>
          <p:nvPr/>
        </p:nvSpPr>
        <p:spPr>
          <a:xfrm>
            <a:off x="6740354" y="1482823"/>
            <a:ext cx="9231340" cy="1193800"/>
          </a:xfrm>
          <a:prstGeom prst="rect">
            <a:avLst/>
          </a:prstGeom>
        </p:spPr>
        <p:txBody>
          <a:bodyPr lIns="0" tIns="0" rIns="0" bIns="0" rtlCol="0" anchor="t">
            <a:spAutoFit/>
          </a:bodyPr>
          <a:lstStyle/>
          <a:p>
            <a:pPr algn="ctr">
              <a:lnSpc>
                <a:spcPts val="9799"/>
              </a:lnSpc>
            </a:pPr>
            <a:r>
              <a:rPr lang="en-US" sz="6999" b="1">
                <a:solidFill>
                  <a:srgbClr val="FFFFFF"/>
                </a:solidFill>
                <a:latin typeface="Open Sans Bold"/>
                <a:ea typeface="Open Sans Bold"/>
                <a:cs typeface="Open Sans Bold"/>
                <a:sym typeface="Open Sans Bold"/>
              </a:rPr>
              <a:t>RUMUSAN MASALAH</a:t>
            </a:r>
          </a:p>
        </p:txBody>
      </p:sp>
      <p:sp>
        <p:nvSpPr>
          <p:cNvPr id="14" name="TextBox 14"/>
          <p:cNvSpPr txBox="1"/>
          <p:nvPr/>
        </p:nvSpPr>
        <p:spPr>
          <a:xfrm>
            <a:off x="6623605" y="3429981"/>
            <a:ext cx="9525000" cy="1298683"/>
          </a:xfrm>
          <a:prstGeom prst="rect">
            <a:avLst/>
          </a:prstGeom>
        </p:spPr>
        <p:txBody>
          <a:bodyPr lIns="0" tIns="0" rIns="0" bIns="0" rtlCol="0" anchor="t">
            <a:spAutoFit/>
          </a:bodyPr>
          <a:lstStyle/>
          <a:p>
            <a:pPr algn="l">
              <a:lnSpc>
                <a:spcPts val="3499"/>
              </a:lnSpc>
            </a:pPr>
            <a:r>
              <a:rPr lang="en-US" sz="2499">
                <a:solidFill>
                  <a:srgbClr val="000000"/>
                </a:solidFill>
                <a:latin typeface="Open Sans"/>
                <a:ea typeface="Open Sans"/>
                <a:cs typeface="Open Sans"/>
                <a:sym typeface="Open Sans"/>
              </a:rPr>
              <a:t>Bagaimana pengaruh teknik normalisasi data terhadap kinerja model KNN dalam klasifikasi diabetes pada dataset Pima Indians Diabetes?</a:t>
            </a:r>
          </a:p>
        </p:txBody>
      </p:sp>
      <p:grpSp>
        <p:nvGrpSpPr>
          <p:cNvPr id="15" name="Group 15"/>
          <p:cNvGrpSpPr/>
          <p:nvPr/>
        </p:nvGrpSpPr>
        <p:grpSpPr>
          <a:xfrm>
            <a:off x="1413209" y="5400300"/>
            <a:ext cx="11430000" cy="1714500"/>
            <a:chOff x="0" y="0"/>
            <a:chExt cx="3010370" cy="451556"/>
          </a:xfrm>
        </p:grpSpPr>
        <p:sp>
          <p:nvSpPr>
            <p:cNvPr id="16" name="Freeform 16"/>
            <p:cNvSpPr/>
            <p:nvPr/>
          </p:nvSpPr>
          <p:spPr>
            <a:xfrm>
              <a:off x="0" y="0"/>
              <a:ext cx="3010370" cy="451556"/>
            </a:xfrm>
            <a:custGeom>
              <a:avLst/>
              <a:gdLst/>
              <a:ahLst/>
              <a:cxnLst/>
              <a:rect l="l" t="t" r="r" b="b"/>
              <a:pathLst>
                <a:path w="3010370" h="451556">
                  <a:moveTo>
                    <a:pt x="34544" y="0"/>
                  </a:moveTo>
                  <a:lnTo>
                    <a:pt x="2975826" y="0"/>
                  </a:lnTo>
                  <a:cubicBezTo>
                    <a:pt x="2994904" y="0"/>
                    <a:pt x="3010370" y="15466"/>
                    <a:pt x="3010370" y="34544"/>
                  </a:cubicBezTo>
                  <a:lnTo>
                    <a:pt x="3010370" y="417012"/>
                  </a:lnTo>
                  <a:cubicBezTo>
                    <a:pt x="3010370" y="426173"/>
                    <a:pt x="3006731" y="434960"/>
                    <a:pt x="3000253" y="441438"/>
                  </a:cubicBezTo>
                  <a:cubicBezTo>
                    <a:pt x="2993774" y="447916"/>
                    <a:pt x="2984988" y="451556"/>
                    <a:pt x="2975826" y="451556"/>
                  </a:cubicBezTo>
                  <a:lnTo>
                    <a:pt x="34544" y="451556"/>
                  </a:lnTo>
                  <a:cubicBezTo>
                    <a:pt x="25382" y="451556"/>
                    <a:pt x="16596" y="447916"/>
                    <a:pt x="10118" y="441438"/>
                  </a:cubicBezTo>
                  <a:cubicBezTo>
                    <a:pt x="3639" y="434960"/>
                    <a:pt x="0" y="426173"/>
                    <a:pt x="0" y="417012"/>
                  </a:cubicBezTo>
                  <a:lnTo>
                    <a:pt x="0" y="34544"/>
                  </a:lnTo>
                  <a:cubicBezTo>
                    <a:pt x="0" y="15466"/>
                    <a:pt x="15466" y="0"/>
                    <a:pt x="34544" y="0"/>
                  </a:cubicBezTo>
                  <a:close/>
                </a:path>
              </a:pathLst>
            </a:custGeom>
            <a:solidFill>
              <a:srgbClr val="245095"/>
            </a:solidFill>
          </p:spPr>
        </p:sp>
        <p:sp>
          <p:nvSpPr>
            <p:cNvPr id="17" name="TextBox 17"/>
            <p:cNvSpPr txBox="1"/>
            <p:nvPr/>
          </p:nvSpPr>
          <p:spPr>
            <a:xfrm>
              <a:off x="0" y="-57150"/>
              <a:ext cx="3010370" cy="508706"/>
            </a:xfrm>
            <a:prstGeom prst="rect">
              <a:avLst/>
            </a:prstGeom>
          </p:spPr>
          <p:txBody>
            <a:bodyPr lIns="50800" tIns="50800" rIns="50800" bIns="50800" rtlCol="0" anchor="ctr"/>
            <a:lstStyle/>
            <a:p>
              <a:pPr algn="ctr">
                <a:lnSpc>
                  <a:spcPts val="3643"/>
                </a:lnSpc>
              </a:pPr>
              <a:endParaRPr/>
            </a:p>
          </p:txBody>
        </p:sp>
      </p:grpSp>
      <p:grpSp>
        <p:nvGrpSpPr>
          <p:cNvPr id="18" name="Group 18"/>
          <p:cNvGrpSpPr/>
          <p:nvPr/>
        </p:nvGrpSpPr>
        <p:grpSpPr>
          <a:xfrm>
            <a:off x="1216976" y="5118002"/>
            <a:ext cx="925398" cy="9253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1" name="Freeform 21"/>
          <p:cNvSpPr/>
          <p:nvPr/>
        </p:nvSpPr>
        <p:spPr>
          <a:xfrm>
            <a:off x="1404842" y="5390959"/>
            <a:ext cx="538274" cy="379483"/>
          </a:xfrm>
          <a:custGeom>
            <a:avLst/>
            <a:gdLst/>
            <a:ahLst/>
            <a:cxnLst/>
            <a:rect l="l" t="t" r="r" b="b"/>
            <a:pathLst>
              <a:path w="538274" h="379483">
                <a:moveTo>
                  <a:pt x="0" y="0"/>
                </a:moveTo>
                <a:lnTo>
                  <a:pt x="538273" y="0"/>
                </a:lnTo>
                <a:lnTo>
                  <a:pt x="538273" y="379483"/>
                </a:lnTo>
                <a:lnTo>
                  <a:pt x="0" y="3794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2441977" y="5620459"/>
            <a:ext cx="9372463" cy="1193800"/>
          </a:xfrm>
          <a:prstGeom prst="rect">
            <a:avLst/>
          </a:prstGeom>
        </p:spPr>
        <p:txBody>
          <a:bodyPr lIns="0" tIns="0" rIns="0" bIns="0" rtlCol="0" anchor="t">
            <a:spAutoFit/>
          </a:bodyPr>
          <a:lstStyle/>
          <a:p>
            <a:pPr algn="ctr">
              <a:lnSpc>
                <a:spcPts val="9799"/>
              </a:lnSpc>
            </a:pPr>
            <a:r>
              <a:rPr lang="en-US" sz="6999" b="1">
                <a:solidFill>
                  <a:srgbClr val="FFFFFF"/>
                </a:solidFill>
                <a:latin typeface="Open Sans Bold"/>
                <a:ea typeface="Open Sans Bold"/>
                <a:cs typeface="Open Sans Bold"/>
                <a:sym typeface="Open Sans Bold"/>
              </a:rPr>
              <a:t>TUJUAN PENELITIAN</a:t>
            </a:r>
          </a:p>
        </p:txBody>
      </p:sp>
      <p:sp>
        <p:nvSpPr>
          <p:cNvPr id="23" name="TextBox 23"/>
          <p:cNvSpPr txBox="1"/>
          <p:nvPr/>
        </p:nvSpPr>
        <p:spPr>
          <a:xfrm>
            <a:off x="2365709" y="7543425"/>
            <a:ext cx="9525000" cy="1736725"/>
          </a:xfrm>
          <a:prstGeom prst="rect">
            <a:avLst/>
          </a:prstGeom>
        </p:spPr>
        <p:txBody>
          <a:bodyPr lIns="0" tIns="0" rIns="0" bIns="0" rtlCol="0" anchor="t">
            <a:spAutoFit/>
          </a:bodyPr>
          <a:lstStyle/>
          <a:p>
            <a:pPr algn="l">
              <a:lnSpc>
                <a:spcPts val="3499"/>
              </a:lnSpc>
            </a:pPr>
            <a:r>
              <a:rPr lang="en-US" sz="2499">
                <a:solidFill>
                  <a:srgbClr val="000000"/>
                </a:solidFill>
                <a:latin typeface="Open Sans"/>
                <a:ea typeface="Open Sans"/>
                <a:cs typeface="Open Sans"/>
                <a:sym typeface="Open Sans"/>
              </a:rPr>
              <a:t>Menilai dan membandingkan kinerja teknik normalisasi data, yaitu Min-Max Scaling, Z-Score Scaling, dan Decimal Scaling, terhadap performa model KNN dalam klasifikasi diabetes menggunakan dataset Pima Indians Diabetes.</a:t>
            </a:r>
          </a:p>
        </p:txBody>
      </p:sp>
      <p:sp>
        <p:nvSpPr>
          <p:cNvPr id="24" name="Freeform 24"/>
          <p:cNvSpPr/>
          <p:nvPr/>
        </p:nvSpPr>
        <p:spPr>
          <a:xfrm>
            <a:off x="5638409" y="1248230"/>
            <a:ext cx="538162" cy="442639"/>
          </a:xfrm>
          <a:custGeom>
            <a:avLst/>
            <a:gdLst/>
            <a:ahLst/>
            <a:cxnLst/>
            <a:rect l="l" t="t" r="r" b="b"/>
            <a:pathLst>
              <a:path w="538162" h="442639">
                <a:moveTo>
                  <a:pt x="0" y="0"/>
                </a:moveTo>
                <a:lnTo>
                  <a:pt x="538162" y="0"/>
                </a:lnTo>
                <a:lnTo>
                  <a:pt x="538162" y="442638"/>
                </a:lnTo>
                <a:lnTo>
                  <a:pt x="0" y="4426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8160499"/>
            <a:ext cx="1988278" cy="2126501"/>
          </a:xfrm>
          <a:custGeom>
            <a:avLst/>
            <a:gdLst/>
            <a:ahLst/>
            <a:cxnLst/>
            <a:rect l="l" t="t" r="r" b="b"/>
            <a:pathLst>
              <a:path w="1988278" h="2126501">
                <a:moveTo>
                  <a:pt x="0" y="2126501"/>
                </a:moveTo>
                <a:lnTo>
                  <a:pt x="1988278" y="2126501"/>
                </a:lnTo>
                <a:lnTo>
                  <a:pt x="1988278" y="0"/>
                </a:lnTo>
                <a:lnTo>
                  <a:pt x="0" y="0"/>
                </a:lnTo>
                <a:lnTo>
                  <a:pt x="0" y="212650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310134" y="39010"/>
            <a:ext cx="1974988" cy="2126501"/>
          </a:xfrm>
          <a:custGeom>
            <a:avLst/>
            <a:gdLst/>
            <a:ahLst/>
            <a:cxnLst/>
            <a:rect l="l" t="t" r="r" b="b"/>
            <a:pathLst>
              <a:path w="1974988" h="2126501">
                <a:moveTo>
                  <a:pt x="0" y="0"/>
                </a:moveTo>
                <a:lnTo>
                  <a:pt x="1974988" y="0"/>
                </a:lnTo>
                <a:lnTo>
                  <a:pt x="1974988" y="2126501"/>
                </a:lnTo>
                <a:lnTo>
                  <a:pt x="0" y="2126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067791">
            <a:off x="-503391" y="-429831"/>
            <a:ext cx="1464840" cy="1464840"/>
          </a:xfrm>
          <a:custGeom>
            <a:avLst/>
            <a:gdLst/>
            <a:ahLst/>
            <a:cxnLst/>
            <a:rect l="l" t="t" r="r" b="b"/>
            <a:pathLst>
              <a:path w="1464840" h="1464840">
                <a:moveTo>
                  <a:pt x="0" y="0"/>
                </a:moveTo>
                <a:lnTo>
                  <a:pt x="1464841" y="0"/>
                </a:lnTo>
                <a:lnTo>
                  <a:pt x="1464841" y="1464841"/>
                </a:lnTo>
                <a:lnTo>
                  <a:pt x="0" y="146484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5" name="Freeform 5"/>
          <p:cNvSpPr/>
          <p:nvPr/>
        </p:nvSpPr>
        <p:spPr>
          <a:xfrm>
            <a:off x="16456322" y="9223750"/>
            <a:ext cx="3657600" cy="1911096"/>
          </a:xfrm>
          <a:custGeom>
            <a:avLst/>
            <a:gdLst/>
            <a:ahLst/>
            <a:cxnLst/>
            <a:rect l="l" t="t" r="r" b="b"/>
            <a:pathLst>
              <a:path w="3657600" h="1911096">
                <a:moveTo>
                  <a:pt x="0" y="0"/>
                </a:moveTo>
                <a:lnTo>
                  <a:pt x="3657600" y="0"/>
                </a:lnTo>
                <a:lnTo>
                  <a:pt x="3657600" y="1911096"/>
                </a:lnTo>
                <a:lnTo>
                  <a:pt x="0" y="1911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3129671" y="2868075"/>
            <a:ext cx="12028658" cy="6390225"/>
          </a:xfrm>
          <a:custGeom>
            <a:avLst/>
            <a:gdLst/>
            <a:ahLst/>
            <a:cxnLst/>
            <a:rect l="l" t="t" r="r" b="b"/>
            <a:pathLst>
              <a:path w="12028658" h="6390225">
                <a:moveTo>
                  <a:pt x="0" y="0"/>
                </a:moveTo>
                <a:lnTo>
                  <a:pt x="12028658" y="0"/>
                </a:lnTo>
                <a:lnTo>
                  <a:pt x="12028658" y="6390225"/>
                </a:lnTo>
                <a:lnTo>
                  <a:pt x="0" y="6390225"/>
                </a:lnTo>
                <a:lnTo>
                  <a:pt x="0" y="0"/>
                </a:lnTo>
                <a:close/>
              </a:path>
            </a:pathLst>
          </a:custGeom>
          <a:blipFill>
            <a:blip r:embed="rId11"/>
            <a:stretch>
              <a:fillRect/>
            </a:stretch>
          </a:blipFill>
        </p:spPr>
      </p:sp>
      <p:sp>
        <p:nvSpPr>
          <p:cNvPr id="7" name="TextBox 7"/>
          <p:cNvSpPr txBox="1"/>
          <p:nvPr/>
        </p:nvSpPr>
        <p:spPr>
          <a:xfrm>
            <a:off x="4014235" y="930435"/>
            <a:ext cx="10259531" cy="1193800"/>
          </a:xfrm>
          <a:prstGeom prst="rect">
            <a:avLst/>
          </a:prstGeom>
        </p:spPr>
        <p:txBody>
          <a:bodyPr lIns="0" tIns="0" rIns="0" bIns="0" rtlCol="0" anchor="t">
            <a:spAutoFit/>
          </a:bodyPr>
          <a:lstStyle/>
          <a:p>
            <a:pPr algn="ctr">
              <a:lnSpc>
                <a:spcPts val="9799"/>
              </a:lnSpc>
            </a:pPr>
            <a:r>
              <a:rPr lang="en-US" sz="6999" b="1">
                <a:solidFill>
                  <a:srgbClr val="245095"/>
                </a:solidFill>
                <a:latin typeface="Open Sans Bold"/>
                <a:ea typeface="Open Sans Bold"/>
                <a:cs typeface="Open Sans Bold"/>
                <a:sym typeface="Open Sans Bold"/>
              </a:rPr>
              <a:t>METODE PENELITIAN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7246512"/>
            <a:ext cx="2066799" cy="2164188"/>
          </a:xfrm>
          <a:custGeom>
            <a:avLst/>
            <a:gdLst/>
            <a:ahLst/>
            <a:cxnLst/>
            <a:rect l="l" t="t" r="r" b="b"/>
            <a:pathLst>
              <a:path w="2066799" h="2164188">
                <a:moveTo>
                  <a:pt x="0" y="0"/>
                </a:moveTo>
                <a:lnTo>
                  <a:pt x="2066799" y="0"/>
                </a:lnTo>
                <a:lnTo>
                  <a:pt x="2066799" y="2164188"/>
                </a:lnTo>
                <a:lnTo>
                  <a:pt x="0" y="21641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067547" y="0"/>
            <a:ext cx="2220453" cy="2173269"/>
          </a:xfrm>
          <a:custGeom>
            <a:avLst/>
            <a:gdLst/>
            <a:ahLst/>
            <a:cxnLst/>
            <a:rect l="l" t="t" r="r" b="b"/>
            <a:pathLst>
              <a:path w="2220453" h="2173269">
                <a:moveTo>
                  <a:pt x="0" y="0"/>
                </a:moveTo>
                <a:lnTo>
                  <a:pt x="2220453" y="0"/>
                </a:lnTo>
                <a:lnTo>
                  <a:pt x="2220453" y="2173269"/>
                </a:lnTo>
                <a:lnTo>
                  <a:pt x="0" y="2173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1750972" y="9915947"/>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142875" y="-28575"/>
            <a:ext cx="1152688" cy="1510291"/>
            <a:chOff x="0" y="0"/>
            <a:chExt cx="1536917" cy="2013722"/>
          </a:xfrm>
        </p:grpSpPr>
        <p:sp>
          <p:nvSpPr>
            <p:cNvPr id="6" name="Freeform 6"/>
            <p:cNvSpPr/>
            <p:nvPr/>
          </p:nvSpPr>
          <p:spPr>
            <a:xfrm>
              <a:off x="0" y="907915"/>
              <a:ext cx="1536917" cy="1105807"/>
            </a:xfrm>
            <a:custGeom>
              <a:avLst/>
              <a:gdLst/>
              <a:ahLst/>
              <a:cxnLst/>
              <a:rect l="l" t="t" r="r" b="b"/>
              <a:pathLst>
                <a:path w="1536917" h="1105807">
                  <a:moveTo>
                    <a:pt x="0" y="0"/>
                  </a:moveTo>
                  <a:lnTo>
                    <a:pt x="1536917" y="0"/>
                  </a:lnTo>
                  <a:lnTo>
                    <a:pt x="1536917" y="1105807"/>
                  </a:lnTo>
                  <a:lnTo>
                    <a:pt x="0" y="1105807"/>
                  </a:lnTo>
                  <a:lnTo>
                    <a:pt x="0" y="0"/>
                  </a:lnTo>
                  <a:close/>
                </a:path>
              </a:pathLst>
            </a:custGeom>
            <a:blipFill>
              <a:blip r:embed="rId9">
                <a:extLst>
                  <a:ext uri="{96DAC541-7B7A-43D3-8B79-37D633B846F1}">
                    <asvg:svgBlip xmlns:asvg="http://schemas.microsoft.com/office/drawing/2016/SVG/main" r:embed="rId10"/>
                  </a:ext>
                </a:extLst>
              </a:blip>
              <a:stretch>
                <a:fillRect t="-62625" r="-57890" b="-56820"/>
              </a:stretch>
            </a:blipFill>
          </p:spPr>
        </p:sp>
        <p:sp>
          <p:nvSpPr>
            <p:cNvPr id="7" name="Freeform 7"/>
            <p:cNvSpPr/>
            <p:nvPr/>
          </p:nvSpPr>
          <p:spPr>
            <a:xfrm>
              <a:off x="0" y="0"/>
              <a:ext cx="1536917" cy="1105807"/>
            </a:xfrm>
            <a:custGeom>
              <a:avLst/>
              <a:gdLst/>
              <a:ahLst/>
              <a:cxnLst/>
              <a:rect l="l" t="t" r="r" b="b"/>
              <a:pathLst>
                <a:path w="1536917" h="1105807">
                  <a:moveTo>
                    <a:pt x="0" y="0"/>
                  </a:moveTo>
                  <a:lnTo>
                    <a:pt x="1536917" y="0"/>
                  </a:lnTo>
                  <a:lnTo>
                    <a:pt x="1536917" y="1105807"/>
                  </a:lnTo>
                  <a:lnTo>
                    <a:pt x="0" y="1105807"/>
                  </a:lnTo>
                  <a:lnTo>
                    <a:pt x="0" y="0"/>
                  </a:lnTo>
                  <a:close/>
                </a:path>
              </a:pathLst>
            </a:custGeom>
            <a:blipFill>
              <a:blip r:embed="rId9">
                <a:extLst>
                  <a:ext uri="{96DAC541-7B7A-43D3-8B79-37D633B846F1}">
                    <asvg:svgBlip xmlns:asvg="http://schemas.microsoft.com/office/drawing/2016/SVG/main" r:embed="rId10"/>
                  </a:ext>
                </a:extLst>
              </a:blip>
              <a:stretch>
                <a:fillRect t="-62625" r="-57890" b="-56820"/>
              </a:stretch>
            </a:blipFill>
          </p:spPr>
        </p:sp>
      </p:grpSp>
      <p:sp>
        <p:nvSpPr>
          <p:cNvPr id="8" name="Freeform 8"/>
          <p:cNvSpPr/>
          <p:nvPr/>
        </p:nvSpPr>
        <p:spPr>
          <a:xfrm>
            <a:off x="3962400" y="5741102"/>
            <a:ext cx="13296900" cy="3789617"/>
          </a:xfrm>
          <a:custGeom>
            <a:avLst/>
            <a:gdLst/>
            <a:ahLst/>
            <a:cxnLst/>
            <a:rect l="l" t="t" r="r" b="b"/>
            <a:pathLst>
              <a:path w="12691286" h="3617017">
                <a:moveTo>
                  <a:pt x="0" y="0"/>
                </a:moveTo>
                <a:lnTo>
                  <a:pt x="12691286" y="0"/>
                </a:lnTo>
                <a:lnTo>
                  <a:pt x="12691286" y="3617016"/>
                </a:lnTo>
                <a:lnTo>
                  <a:pt x="0" y="3617016"/>
                </a:lnTo>
                <a:lnTo>
                  <a:pt x="0" y="0"/>
                </a:lnTo>
                <a:close/>
              </a:path>
            </a:pathLst>
          </a:custGeom>
          <a:blipFill>
            <a:blip r:embed="rId11"/>
            <a:stretch>
              <a:fillRect/>
            </a:stretch>
          </a:blipFill>
        </p:spPr>
      </p:sp>
      <p:sp>
        <p:nvSpPr>
          <p:cNvPr id="9" name="TextBox 9"/>
          <p:cNvSpPr txBox="1"/>
          <p:nvPr/>
        </p:nvSpPr>
        <p:spPr>
          <a:xfrm>
            <a:off x="1028700" y="2424376"/>
            <a:ext cx="16230600" cy="3112390"/>
          </a:xfrm>
          <a:prstGeom prst="rect">
            <a:avLst/>
          </a:prstGeom>
        </p:spPr>
        <p:txBody>
          <a:bodyPr lIns="0" tIns="0" rIns="0" bIns="0" rtlCol="0" anchor="t">
            <a:spAutoFit/>
          </a:bodyPr>
          <a:lstStyle/>
          <a:p>
            <a:pPr marL="539745" lvl="1" indent="-269872" algn="just">
              <a:lnSpc>
                <a:spcPts val="3499"/>
              </a:lnSpc>
              <a:buFont typeface="Arial"/>
              <a:buChar char="•"/>
            </a:pPr>
            <a:r>
              <a:rPr lang="en-US" sz="2499" dirty="0">
                <a:solidFill>
                  <a:srgbClr val="000000"/>
                </a:solidFill>
                <a:latin typeface="Open Sans"/>
                <a:ea typeface="Open Sans"/>
                <a:cs typeface="Open Sans"/>
                <a:sym typeface="Open Sans"/>
              </a:rPr>
              <a:t>Dataset Pima Indians Diabetes </a:t>
            </a:r>
            <a:r>
              <a:rPr lang="en-US" sz="2499" dirty="0" err="1">
                <a:solidFill>
                  <a:srgbClr val="000000"/>
                </a:solidFill>
                <a:latin typeface="Open Sans"/>
                <a:ea typeface="Open Sans"/>
                <a:cs typeface="Open Sans"/>
                <a:sym typeface="Open Sans"/>
              </a:rPr>
              <a:t>tersedia</a:t>
            </a:r>
            <a:r>
              <a:rPr lang="en-US" sz="2499" dirty="0">
                <a:solidFill>
                  <a:srgbClr val="000000"/>
                </a:solidFill>
                <a:latin typeface="Open Sans"/>
                <a:ea typeface="Open Sans"/>
                <a:cs typeface="Open Sans"/>
                <a:sym typeface="Open Sans"/>
              </a:rPr>
              <a:t> di </a:t>
            </a:r>
            <a:r>
              <a:rPr lang="en-US" sz="2499" u="sng" dirty="0">
                <a:solidFill>
                  <a:srgbClr val="245095"/>
                </a:solidFill>
                <a:latin typeface="Open Sans"/>
                <a:ea typeface="Open Sans"/>
                <a:cs typeface="Open Sans"/>
                <a:sym typeface="Open Sans"/>
                <a:hlinkClick r:id="rId12" tooltip="https://www.kaggle.com/datasets/uciml/pima-indians-diabetes-database/data"/>
              </a:rPr>
              <a:t>Kaggle</a:t>
            </a:r>
            <a:r>
              <a:rPr lang="en-US" sz="2499" dirty="0">
                <a:solidFill>
                  <a:srgbClr val="000000"/>
                </a:solidFill>
                <a:latin typeface="Open Sans"/>
                <a:ea typeface="Open Sans"/>
                <a:cs typeface="Open Sans"/>
                <a:sym typeface="Open Sans"/>
              </a:rPr>
              <a:t> dan </a:t>
            </a:r>
            <a:r>
              <a:rPr lang="en-US" sz="2499" dirty="0" err="1">
                <a:solidFill>
                  <a:srgbClr val="000000"/>
                </a:solidFill>
                <a:latin typeface="Open Sans"/>
                <a:ea typeface="Open Sans"/>
                <a:cs typeface="Open Sans"/>
                <a:sym typeface="Open Sans"/>
              </a:rPr>
              <a:t>dikembangkan</a:t>
            </a:r>
            <a:r>
              <a:rPr lang="en-US" sz="2499" dirty="0">
                <a:solidFill>
                  <a:srgbClr val="000000"/>
                </a:solidFill>
                <a:latin typeface="Open Sans"/>
                <a:ea typeface="Open Sans"/>
                <a:cs typeface="Open Sans"/>
                <a:sym typeface="Open Sans"/>
              </a:rPr>
              <a:t> oleh National Institute of Diabetes and Digestive and Kidney Diseases (NIDDK). </a:t>
            </a:r>
            <a:r>
              <a:rPr lang="en-US" sz="2499" dirty="0" err="1">
                <a:solidFill>
                  <a:srgbClr val="000000"/>
                </a:solidFill>
                <a:latin typeface="Open Sans"/>
                <a:ea typeface="Open Sans"/>
                <a:cs typeface="Open Sans"/>
                <a:sym typeface="Open Sans"/>
              </a:rPr>
              <a:t>Digunakan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untuk</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mengklasifikasi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apakah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seorang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pasien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mengidap</a:t>
            </a:r>
            <a:r>
              <a:rPr lang="en-US" sz="2499" dirty="0">
                <a:solidFill>
                  <a:srgbClr val="000000"/>
                </a:solidFill>
                <a:latin typeface="Open Sans"/>
                <a:ea typeface="Open Sans"/>
                <a:cs typeface="Open Sans"/>
                <a:sym typeface="Open Sans"/>
              </a:rPr>
              <a:t> diabetes berdasarkan parameter </a:t>
            </a:r>
            <a:r>
              <a:rPr lang="en-US" sz="2499" dirty="0" err="1">
                <a:solidFill>
                  <a:srgbClr val="000000"/>
                </a:solidFill>
                <a:latin typeface="Open Sans"/>
                <a:ea typeface="Open Sans"/>
                <a:cs typeface="Open Sans"/>
                <a:sym typeface="Open Sans"/>
              </a:rPr>
              <a:t>medis</a:t>
            </a:r>
            <a:r>
              <a:rPr lang="en-US" sz="2499" dirty="0">
                <a:solidFill>
                  <a:srgbClr val="000000"/>
                </a:solidFill>
                <a:latin typeface="Open Sans"/>
                <a:ea typeface="Open Sans"/>
                <a:cs typeface="Open Sans"/>
                <a:sym typeface="Open Sans"/>
              </a:rPr>
              <a:t> yang </a:t>
            </a:r>
            <a:r>
              <a:rPr lang="en-US" sz="2499" dirty="0" err="1">
                <a:solidFill>
                  <a:srgbClr val="000000"/>
                </a:solidFill>
                <a:latin typeface="Open Sans"/>
                <a:ea typeface="Open Sans"/>
                <a:cs typeface="Open Sans"/>
                <a:sym typeface="Open Sans"/>
              </a:rPr>
              <a:t>telah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diukur</a:t>
            </a:r>
            <a:r>
              <a:rPr lang="en-US" sz="2499" dirty="0">
                <a:solidFill>
                  <a:srgbClr val="000000"/>
                </a:solidFill>
                <a:latin typeface="Open Sans"/>
                <a:ea typeface="Open Sans"/>
                <a:cs typeface="Open Sans"/>
                <a:sym typeface="Open Sans"/>
              </a:rPr>
              <a:t>.</a:t>
            </a:r>
          </a:p>
          <a:p>
            <a:pPr marL="539745" lvl="1" indent="-269872" algn="just">
              <a:lnSpc>
                <a:spcPts val="3499"/>
              </a:lnSpc>
              <a:buFont typeface="Arial"/>
              <a:buChar char="•"/>
            </a:pPr>
            <a:r>
              <a:rPr lang="en-US" sz="2499" dirty="0">
                <a:solidFill>
                  <a:srgbClr val="000000"/>
                </a:solidFill>
                <a:latin typeface="Open Sans"/>
                <a:ea typeface="Open Sans"/>
                <a:cs typeface="Open Sans"/>
                <a:sym typeface="Open Sans"/>
              </a:rPr>
              <a:t>Dataset </a:t>
            </a:r>
            <a:r>
              <a:rPr lang="en-US" sz="2499" dirty="0" err="1">
                <a:solidFill>
                  <a:srgbClr val="000000"/>
                </a:solidFill>
                <a:latin typeface="Open Sans"/>
                <a:ea typeface="Open Sans"/>
                <a:cs typeface="Open Sans"/>
                <a:sym typeface="Open Sans"/>
              </a:rPr>
              <a:t>terdiri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dari</a:t>
            </a:r>
            <a:r>
              <a:rPr lang="en-US" sz="2499" dirty="0">
                <a:solidFill>
                  <a:srgbClr val="000000"/>
                </a:solidFill>
                <a:latin typeface="Open Sans"/>
                <a:ea typeface="Open Sans"/>
                <a:cs typeface="Open Sans"/>
                <a:sym typeface="Open Sans"/>
              </a:rPr>
              <a:t> 768 baris data, di mana tiap baris </a:t>
            </a:r>
            <a:r>
              <a:rPr lang="en-US" sz="2499" dirty="0" err="1">
                <a:solidFill>
                  <a:srgbClr val="000000"/>
                </a:solidFill>
                <a:latin typeface="Open Sans"/>
                <a:ea typeface="Open Sans"/>
                <a:cs typeface="Open Sans"/>
                <a:sym typeface="Open Sans"/>
              </a:rPr>
              <a:t>merepresentasikan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satu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pasien</a:t>
            </a:r>
            <a:r>
              <a:rPr lang="en-US" sz="2499" dirty="0">
                <a:solidFill>
                  <a:srgbClr val="000000"/>
                </a:solidFill>
                <a:latin typeface="Open Sans"/>
                <a:ea typeface="Open Sans"/>
                <a:cs typeface="Open Sans"/>
                <a:sym typeface="Open Sans"/>
              </a:rPr>
              <a:t>. Setiap </a:t>
            </a:r>
            <a:r>
              <a:rPr lang="en-US" sz="2499" dirty="0" err="1">
                <a:solidFill>
                  <a:srgbClr val="000000"/>
                </a:solidFill>
                <a:latin typeface="Open Sans"/>
                <a:ea typeface="Open Sans"/>
                <a:cs typeface="Open Sans"/>
                <a:sym typeface="Open Sans"/>
              </a:rPr>
              <a:t>entri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memuat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sejumlah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fitur</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medis</a:t>
            </a:r>
            <a:r>
              <a:rPr lang="en-US" sz="2499" dirty="0">
                <a:solidFill>
                  <a:srgbClr val="000000"/>
                </a:solidFill>
                <a:latin typeface="Open Sans"/>
                <a:ea typeface="Open Sans"/>
                <a:cs typeface="Open Sans"/>
                <a:sym typeface="Open Sans"/>
              </a:rPr>
              <a:t> dan </a:t>
            </a:r>
            <a:r>
              <a:rPr lang="en-US" sz="2499" dirty="0" err="1">
                <a:solidFill>
                  <a:srgbClr val="000000"/>
                </a:solidFill>
                <a:latin typeface="Open Sans"/>
                <a:ea typeface="Open Sans"/>
                <a:cs typeface="Open Sans"/>
                <a:sym typeface="Open Sans"/>
              </a:rPr>
              <a:t>satu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fitur</a:t>
            </a:r>
            <a:r>
              <a:rPr lang="en-US" sz="2499" dirty="0">
                <a:solidFill>
                  <a:srgbClr val="000000"/>
                </a:solidFill>
                <a:latin typeface="Open Sans"/>
                <a:ea typeface="Open Sans"/>
                <a:cs typeface="Open Sans"/>
                <a:sym typeface="Open Sans"/>
              </a:rPr>
              <a:t> target </a:t>
            </a:r>
            <a:r>
              <a:rPr lang="en-US" sz="2499" dirty="0" err="1">
                <a:solidFill>
                  <a:srgbClr val="000000"/>
                </a:solidFill>
                <a:latin typeface="Open Sans"/>
                <a:ea typeface="Open Sans"/>
                <a:cs typeface="Open Sans"/>
                <a:sym typeface="Open Sans"/>
              </a:rPr>
              <a:t>bernama</a:t>
            </a:r>
            <a:r>
              <a:rPr lang="en-US" sz="2499" dirty="0">
                <a:solidFill>
                  <a:srgbClr val="000000"/>
                </a:solidFill>
                <a:latin typeface="Open Sans"/>
                <a:ea typeface="Open Sans"/>
                <a:cs typeface="Open Sans"/>
                <a:sym typeface="Open Sans"/>
              </a:rPr>
              <a:t> Outcome yang </a:t>
            </a:r>
            <a:r>
              <a:rPr lang="en-US" sz="2499" dirty="0" err="1">
                <a:solidFill>
                  <a:srgbClr val="000000"/>
                </a:solidFill>
                <a:latin typeface="Open Sans"/>
                <a:ea typeface="Open Sans"/>
                <a:cs typeface="Open Sans"/>
                <a:sym typeface="Open Sans"/>
              </a:rPr>
              <a:t>menunjukkan</a:t>
            </a:r>
            <a:r>
              <a:rPr lang="en-US" sz="2499" dirty="0">
                <a:solidFill>
                  <a:srgbClr val="000000"/>
                </a:solidFill>
                <a:latin typeface="Open Sans"/>
                <a:ea typeface="Open Sans"/>
                <a:cs typeface="Open Sans"/>
                <a:sym typeface="Open Sans"/>
              </a:rPr>
              <a:t> status diabetes.</a:t>
            </a:r>
          </a:p>
          <a:p>
            <a:pPr marL="539745" lvl="1" indent="-269872" algn="just">
              <a:lnSpc>
                <a:spcPts val="3499"/>
              </a:lnSpc>
              <a:buFont typeface="Arial"/>
              <a:buChar char="•"/>
            </a:pPr>
            <a:r>
              <a:rPr lang="en-US" sz="2499" dirty="0">
                <a:solidFill>
                  <a:srgbClr val="000000"/>
                </a:solidFill>
                <a:latin typeface="Open Sans"/>
                <a:ea typeface="Open Sans"/>
                <a:cs typeface="Open Sans"/>
                <a:sym typeface="Open Sans"/>
              </a:rPr>
              <a:t>Semua </a:t>
            </a:r>
            <a:r>
              <a:rPr lang="en-US" sz="2499" dirty="0" err="1">
                <a:solidFill>
                  <a:srgbClr val="000000"/>
                </a:solidFill>
                <a:latin typeface="Open Sans"/>
                <a:ea typeface="Open Sans"/>
                <a:cs typeface="Open Sans"/>
                <a:sym typeface="Open Sans"/>
              </a:rPr>
              <a:t>pasien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dalam</a:t>
            </a:r>
            <a:r>
              <a:rPr lang="en-US" sz="2499" dirty="0">
                <a:solidFill>
                  <a:srgbClr val="000000"/>
                </a:solidFill>
                <a:latin typeface="Open Sans"/>
                <a:ea typeface="Open Sans"/>
                <a:cs typeface="Open Sans"/>
                <a:sym typeface="Open Sans"/>
              </a:rPr>
              <a:t> dataset ini </a:t>
            </a:r>
            <a:r>
              <a:rPr lang="en-US" sz="2499" dirty="0" err="1">
                <a:solidFill>
                  <a:srgbClr val="000000"/>
                </a:solidFill>
                <a:latin typeface="Open Sans"/>
                <a:ea typeface="Open Sans"/>
                <a:cs typeface="Open Sans"/>
                <a:sym typeface="Open Sans"/>
              </a:rPr>
              <a:t>adalah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perempuan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berusia</a:t>
            </a:r>
            <a:r>
              <a:rPr lang="en-US" sz="2499" dirty="0">
                <a:solidFill>
                  <a:srgbClr val="000000"/>
                </a:solidFill>
                <a:latin typeface="Open Sans"/>
                <a:ea typeface="Open Sans"/>
                <a:cs typeface="Open Sans"/>
                <a:sym typeface="Open Sans"/>
              </a:rPr>
              <a:t> minimal 21 </a:t>
            </a:r>
            <a:r>
              <a:rPr lang="en-US" sz="2499" dirty="0" err="1">
                <a:solidFill>
                  <a:srgbClr val="000000"/>
                </a:solidFill>
                <a:latin typeface="Open Sans"/>
                <a:ea typeface="Open Sans"/>
                <a:cs typeface="Open Sans"/>
                <a:sym typeface="Open Sans"/>
              </a:rPr>
              <a:t>tahun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dengan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latar</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belakang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etnis</a:t>
            </a:r>
            <a:r>
              <a:rPr lang="en-US" sz="2499" dirty="0">
                <a:solidFill>
                  <a:srgbClr val="000000"/>
                </a:solidFill>
                <a:latin typeface="Open Sans"/>
                <a:ea typeface="Open Sans"/>
                <a:cs typeface="Open Sans"/>
                <a:sym typeface="Open Sans"/>
              </a:rPr>
              <a:t> Pima Indian.</a:t>
            </a:r>
          </a:p>
        </p:txBody>
      </p:sp>
      <p:sp>
        <p:nvSpPr>
          <p:cNvPr id="10" name="TextBox 10"/>
          <p:cNvSpPr txBox="1"/>
          <p:nvPr/>
        </p:nvSpPr>
        <p:spPr>
          <a:xfrm>
            <a:off x="7017695" y="593221"/>
            <a:ext cx="4252611" cy="1193800"/>
          </a:xfrm>
          <a:prstGeom prst="rect">
            <a:avLst/>
          </a:prstGeom>
        </p:spPr>
        <p:txBody>
          <a:bodyPr lIns="0" tIns="0" rIns="0" bIns="0" rtlCol="0" anchor="t">
            <a:spAutoFit/>
          </a:bodyPr>
          <a:lstStyle/>
          <a:p>
            <a:pPr algn="ctr">
              <a:lnSpc>
                <a:spcPts val="9799"/>
              </a:lnSpc>
            </a:pPr>
            <a:r>
              <a:rPr lang="en-US" sz="6999" b="1">
                <a:solidFill>
                  <a:srgbClr val="245095"/>
                </a:solidFill>
                <a:latin typeface="Open Sans Bold"/>
                <a:ea typeface="Open Sans Bold"/>
                <a:cs typeface="Open Sans Bold"/>
                <a:sym typeface="Open Sans Bold"/>
              </a:rPr>
              <a:t>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33420">
            <a:off x="14883884" y="6125584"/>
            <a:ext cx="3395188" cy="954897"/>
          </a:xfrm>
          <a:custGeom>
            <a:avLst/>
            <a:gdLst/>
            <a:ahLst/>
            <a:cxnLst/>
            <a:rect l="l" t="t" r="r" b="b"/>
            <a:pathLst>
              <a:path w="3395188" h="954897">
                <a:moveTo>
                  <a:pt x="0" y="0"/>
                </a:moveTo>
                <a:lnTo>
                  <a:pt x="3395188" y="0"/>
                </a:lnTo>
                <a:lnTo>
                  <a:pt x="3395188" y="954897"/>
                </a:lnTo>
                <a:lnTo>
                  <a:pt x="0" y="9548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6067" y="0"/>
            <a:ext cx="1884362" cy="1884362"/>
          </a:xfrm>
          <a:custGeom>
            <a:avLst/>
            <a:gdLst/>
            <a:ahLst/>
            <a:cxnLst/>
            <a:rect l="l" t="t" r="r" b="b"/>
            <a:pathLst>
              <a:path w="1884362" h="1884362">
                <a:moveTo>
                  <a:pt x="0" y="1884362"/>
                </a:moveTo>
                <a:lnTo>
                  <a:pt x="1884363" y="1884362"/>
                </a:lnTo>
                <a:lnTo>
                  <a:pt x="1884363" y="0"/>
                </a:lnTo>
                <a:lnTo>
                  <a:pt x="0" y="0"/>
                </a:lnTo>
                <a:lnTo>
                  <a:pt x="0" y="1884362"/>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983113" y="9182100"/>
            <a:ext cx="1778367" cy="1884362"/>
          </a:xfrm>
          <a:custGeom>
            <a:avLst/>
            <a:gdLst/>
            <a:ahLst/>
            <a:cxnLst/>
            <a:rect l="l" t="t" r="r" b="b"/>
            <a:pathLst>
              <a:path w="1778367" h="1884362">
                <a:moveTo>
                  <a:pt x="0" y="0"/>
                </a:moveTo>
                <a:lnTo>
                  <a:pt x="1778367" y="0"/>
                </a:lnTo>
                <a:lnTo>
                  <a:pt x="1778367" y="1884362"/>
                </a:lnTo>
                <a:lnTo>
                  <a:pt x="0" y="18843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9">
              <a:extLst>
                <a:ext uri="{96DAC541-7B7A-43D3-8B79-37D633B846F1}">
                  <asvg:svgBlip xmlns:asvg="http://schemas.microsoft.com/office/drawing/2016/SVG/main" r:embed="rId10"/>
                </a:ext>
              </a:extLst>
            </a:blip>
            <a:stretch>
              <a:fillRect l="-10767" t="-45011" r="-34243"/>
            </a:stretch>
          </a:blipFill>
        </p:spPr>
      </p:sp>
      <p:sp>
        <p:nvSpPr>
          <p:cNvPr id="6" name="Freeform 6"/>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9">
              <a:extLst>
                <a:ext uri="{96DAC541-7B7A-43D3-8B79-37D633B846F1}">
                  <asvg:svgBlip xmlns:asvg="http://schemas.microsoft.com/office/drawing/2016/SVG/main" r:embed="rId10"/>
                </a:ext>
              </a:extLst>
            </a:blip>
            <a:stretch>
              <a:fillRect l="-10767" t="-45011" r="-34243"/>
            </a:stretch>
          </a:blipFill>
        </p:spPr>
      </p:sp>
      <p:grpSp>
        <p:nvGrpSpPr>
          <p:cNvPr id="7" name="Group 7"/>
          <p:cNvGrpSpPr/>
          <p:nvPr/>
        </p:nvGrpSpPr>
        <p:grpSpPr>
          <a:xfrm>
            <a:off x="12370607" y="2184400"/>
            <a:ext cx="4888693" cy="6675135"/>
            <a:chOff x="0" y="0"/>
            <a:chExt cx="6518257" cy="8900180"/>
          </a:xfrm>
        </p:grpSpPr>
        <p:grpSp>
          <p:nvGrpSpPr>
            <p:cNvPr id="8" name="Group 8"/>
            <p:cNvGrpSpPr/>
            <p:nvPr/>
          </p:nvGrpSpPr>
          <p:grpSpPr>
            <a:xfrm>
              <a:off x="261644" y="2760192"/>
              <a:ext cx="6248523" cy="1372397"/>
              <a:chOff x="0" y="0"/>
              <a:chExt cx="1234276" cy="271091"/>
            </a:xfrm>
          </p:grpSpPr>
          <p:sp>
            <p:nvSpPr>
              <p:cNvPr id="9" name="Freeform 9"/>
              <p:cNvSpPr/>
              <p:nvPr/>
            </p:nvSpPr>
            <p:spPr>
              <a:xfrm>
                <a:off x="0" y="0"/>
                <a:ext cx="1234276" cy="271091"/>
              </a:xfrm>
              <a:custGeom>
                <a:avLst/>
                <a:gdLst/>
                <a:ahLst/>
                <a:cxnLst/>
                <a:rect l="l" t="t" r="r" b="b"/>
                <a:pathLst>
                  <a:path w="1234276" h="271091">
                    <a:moveTo>
                      <a:pt x="84252" y="0"/>
                    </a:moveTo>
                    <a:lnTo>
                      <a:pt x="1150024" y="0"/>
                    </a:lnTo>
                    <a:cubicBezTo>
                      <a:pt x="1172369" y="0"/>
                      <a:pt x="1193799" y="8877"/>
                      <a:pt x="1209599" y="24677"/>
                    </a:cubicBezTo>
                    <a:cubicBezTo>
                      <a:pt x="1225400" y="40477"/>
                      <a:pt x="1234276" y="61907"/>
                      <a:pt x="1234276" y="84252"/>
                    </a:cubicBezTo>
                    <a:lnTo>
                      <a:pt x="1234276" y="186839"/>
                    </a:lnTo>
                    <a:cubicBezTo>
                      <a:pt x="1234276" y="209184"/>
                      <a:pt x="1225400" y="230614"/>
                      <a:pt x="1209599" y="246414"/>
                    </a:cubicBezTo>
                    <a:cubicBezTo>
                      <a:pt x="1193799" y="262214"/>
                      <a:pt x="1172369" y="271091"/>
                      <a:pt x="1150024" y="271091"/>
                    </a:cubicBezTo>
                    <a:lnTo>
                      <a:pt x="84252" y="271091"/>
                    </a:lnTo>
                    <a:cubicBezTo>
                      <a:pt x="61907" y="271091"/>
                      <a:pt x="40477" y="262214"/>
                      <a:pt x="24677" y="246414"/>
                    </a:cubicBezTo>
                    <a:cubicBezTo>
                      <a:pt x="8877" y="230614"/>
                      <a:pt x="0" y="209184"/>
                      <a:pt x="0" y="186839"/>
                    </a:cubicBezTo>
                    <a:lnTo>
                      <a:pt x="0" y="84252"/>
                    </a:lnTo>
                    <a:cubicBezTo>
                      <a:pt x="0" y="61907"/>
                      <a:pt x="8877" y="40477"/>
                      <a:pt x="24677" y="24677"/>
                    </a:cubicBezTo>
                    <a:cubicBezTo>
                      <a:pt x="40477" y="8877"/>
                      <a:pt x="61907" y="0"/>
                      <a:pt x="84252" y="0"/>
                    </a:cubicBezTo>
                    <a:close/>
                  </a:path>
                </a:pathLst>
              </a:custGeom>
              <a:solidFill>
                <a:srgbClr val="245095"/>
              </a:solidFill>
            </p:spPr>
          </p:sp>
          <p:sp>
            <p:nvSpPr>
              <p:cNvPr id="10" name="TextBox 10"/>
              <p:cNvSpPr txBox="1"/>
              <p:nvPr/>
            </p:nvSpPr>
            <p:spPr>
              <a:xfrm>
                <a:off x="0" y="-57150"/>
                <a:ext cx="1234276" cy="328241"/>
              </a:xfrm>
              <a:prstGeom prst="rect">
                <a:avLst/>
              </a:prstGeom>
            </p:spPr>
            <p:txBody>
              <a:bodyPr lIns="50800" tIns="50800" rIns="50800" bIns="50800" rtlCol="0" anchor="ctr"/>
              <a:lstStyle/>
              <a:p>
                <a:pPr algn="ctr">
                  <a:lnSpc>
                    <a:spcPts val="3643"/>
                  </a:lnSpc>
                </a:pPr>
                <a:endParaRPr/>
              </a:p>
            </p:txBody>
          </p:sp>
        </p:grpSp>
        <p:grpSp>
          <p:nvGrpSpPr>
            <p:cNvPr id="11" name="Group 11"/>
            <p:cNvGrpSpPr/>
            <p:nvPr/>
          </p:nvGrpSpPr>
          <p:grpSpPr>
            <a:xfrm>
              <a:off x="0" y="2383795"/>
              <a:ext cx="1233863" cy="12338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4" name="Freeform 14"/>
            <p:cNvSpPr/>
            <p:nvPr/>
          </p:nvSpPr>
          <p:spPr>
            <a:xfrm>
              <a:off x="250488" y="2747738"/>
              <a:ext cx="717699" cy="505977"/>
            </a:xfrm>
            <a:custGeom>
              <a:avLst/>
              <a:gdLst/>
              <a:ahLst/>
              <a:cxnLst/>
              <a:rect l="l" t="t" r="r" b="b"/>
              <a:pathLst>
                <a:path w="717699" h="505977">
                  <a:moveTo>
                    <a:pt x="0" y="0"/>
                  </a:moveTo>
                  <a:lnTo>
                    <a:pt x="717698" y="0"/>
                  </a:lnTo>
                  <a:lnTo>
                    <a:pt x="717698" y="505977"/>
                  </a:lnTo>
                  <a:lnTo>
                    <a:pt x="0" y="505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947013" y="3106455"/>
              <a:ext cx="3484933" cy="622723"/>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Missing Values</a:t>
              </a:r>
            </a:p>
          </p:txBody>
        </p:sp>
        <p:grpSp>
          <p:nvGrpSpPr>
            <p:cNvPr id="16" name="Group 16"/>
            <p:cNvGrpSpPr/>
            <p:nvPr/>
          </p:nvGrpSpPr>
          <p:grpSpPr>
            <a:xfrm>
              <a:off x="261644" y="5143987"/>
              <a:ext cx="6248523" cy="1372397"/>
              <a:chOff x="0" y="0"/>
              <a:chExt cx="1234276" cy="271091"/>
            </a:xfrm>
          </p:grpSpPr>
          <p:sp>
            <p:nvSpPr>
              <p:cNvPr id="17" name="Freeform 17"/>
              <p:cNvSpPr/>
              <p:nvPr/>
            </p:nvSpPr>
            <p:spPr>
              <a:xfrm>
                <a:off x="0" y="0"/>
                <a:ext cx="1234276" cy="271091"/>
              </a:xfrm>
              <a:custGeom>
                <a:avLst/>
                <a:gdLst/>
                <a:ahLst/>
                <a:cxnLst/>
                <a:rect l="l" t="t" r="r" b="b"/>
                <a:pathLst>
                  <a:path w="1234276" h="271091">
                    <a:moveTo>
                      <a:pt x="84252" y="0"/>
                    </a:moveTo>
                    <a:lnTo>
                      <a:pt x="1150024" y="0"/>
                    </a:lnTo>
                    <a:cubicBezTo>
                      <a:pt x="1172369" y="0"/>
                      <a:pt x="1193799" y="8877"/>
                      <a:pt x="1209599" y="24677"/>
                    </a:cubicBezTo>
                    <a:cubicBezTo>
                      <a:pt x="1225400" y="40477"/>
                      <a:pt x="1234276" y="61907"/>
                      <a:pt x="1234276" y="84252"/>
                    </a:cubicBezTo>
                    <a:lnTo>
                      <a:pt x="1234276" y="186839"/>
                    </a:lnTo>
                    <a:cubicBezTo>
                      <a:pt x="1234276" y="209184"/>
                      <a:pt x="1225400" y="230614"/>
                      <a:pt x="1209599" y="246414"/>
                    </a:cubicBezTo>
                    <a:cubicBezTo>
                      <a:pt x="1193799" y="262214"/>
                      <a:pt x="1172369" y="271091"/>
                      <a:pt x="1150024" y="271091"/>
                    </a:cubicBezTo>
                    <a:lnTo>
                      <a:pt x="84252" y="271091"/>
                    </a:lnTo>
                    <a:cubicBezTo>
                      <a:pt x="61907" y="271091"/>
                      <a:pt x="40477" y="262214"/>
                      <a:pt x="24677" y="246414"/>
                    </a:cubicBezTo>
                    <a:cubicBezTo>
                      <a:pt x="8877" y="230614"/>
                      <a:pt x="0" y="209184"/>
                      <a:pt x="0" y="186839"/>
                    </a:cubicBezTo>
                    <a:lnTo>
                      <a:pt x="0" y="84252"/>
                    </a:lnTo>
                    <a:cubicBezTo>
                      <a:pt x="0" y="61907"/>
                      <a:pt x="8877" y="40477"/>
                      <a:pt x="24677" y="24677"/>
                    </a:cubicBezTo>
                    <a:cubicBezTo>
                      <a:pt x="40477" y="8877"/>
                      <a:pt x="61907" y="0"/>
                      <a:pt x="84252" y="0"/>
                    </a:cubicBezTo>
                    <a:close/>
                  </a:path>
                </a:pathLst>
              </a:custGeom>
              <a:solidFill>
                <a:srgbClr val="245095"/>
              </a:solidFill>
            </p:spPr>
          </p:sp>
          <p:sp>
            <p:nvSpPr>
              <p:cNvPr id="18" name="TextBox 18"/>
              <p:cNvSpPr txBox="1"/>
              <p:nvPr/>
            </p:nvSpPr>
            <p:spPr>
              <a:xfrm>
                <a:off x="0" y="-57150"/>
                <a:ext cx="1234276" cy="328241"/>
              </a:xfrm>
              <a:prstGeom prst="rect">
                <a:avLst/>
              </a:prstGeom>
            </p:spPr>
            <p:txBody>
              <a:bodyPr lIns="50800" tIns="50800" rIns="50800" bIns="50800" rtlCol="0" anchor="ctr"/>
              <a:lstStyle/>
              <a:p>
                <a:pPr algn="ctr">
                  <a:lnSpc>
                    <a:spcPts val="3643"/>
                  </a:lnSpc>
                </a:pPr>
                <a:endParaRPr/>
              </a:p>
            </p:txBody>
          </p:sp>
        </p:grpSp>
        <p:grpSp>
          <p:nvGrpSpPr>
            <p:cNvPr id="19" name="Group 19"/>
            <p:cNvGrpSpPr/>
            <p:nvPr/>
          </p:nvGrpSpPr>
          <p:grpSpPr>
            <a:xfrm>
              <a:off x="0" y="4767590"/>
              <a:ext cx="1233863" cy="123386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2" name="Freeform 22"/>
            <p:cNvSpPr/>
            <p:nvPr/>
          </p:nvSpPr>
          <p:spPr>
            <a:xfrm>
              <a:off x="250488" y="5131533"/>
              <a:ext cx="717699" cy="505977"/>
            </a:xfrm>
            <a:custGeom>
              <a:avLst/>
              <a:gdLst/>
              <a:ahLst/>
              <a:cxnLst/>
              <a:rect l="l" t="t" r="r" b="b"/>
              <a:pathLst>
                <a:path w="717699" h="505977">
                  <a:moveTo>
                    <a:pt x="0" y="0"/>
                  </a:moveTo>
                  <a:lnTo>
                    <a:pt x="717698" y="0"/>
                  </a:lnTo>
                  <a:lnTo>
                    <a:pt x="717698" y="505977"/>
                  </a:lnTo>
                  <a:lnTo>
                    <a:pt x="0" y="505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1947013" y="5490250"/>
              <a:ext cx="3484933" cy="622723"/>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Data Duplikat</a:t>
              </a:r>
            </a:p>
          </p:txBody>
        </p:sp>
        <p:grpSp>
          <p:nvGrpSpPr>
            <p:cNvPr id="24" name="Group 24"/>
            <p:cNvGrpSpPr/>
            <p:nvPr/>
          </p:nvGrpSpPr>
          <p:grpSpPr>
            <a:xfrm>
              <a:off x="269734" y="376398"/>
              <a:ext cx="6248523" cy="1372397"/>
              <a:chOff x="0" y="0"/>
              <a:chExt cx="1234276" cy="271091"/>
            </a:xfrm>
          </p:grpSpPr>
          <p:sp>
            <p:nvSpPr>
              <p:cNvPr id="25" name="Freeform 25"/>
              <p:cNvSpPr/>
              <p:nvPr/>
            </p:nvSpPr>
            <p:spPr>
              <a:xfrm>
                <a:off x="0" y="0"/>
                <a:ext cx="1234276" cy="271091"/>
              </a:xfrm>
              <a:custGeom>
                <a:avLst/>
                <a:gdLst/>
                <a:ahLst/>
                <a:cxnLst/>
                <a:rect l="l" t="t" r="r" b="b"/>
                <a:pathLst>
                  <a:path w="1234276" h="271091">
                    <a:moveTo>
                      <a:pt x="84252" y="0"/>
                    </a:moveTo>
                    <a:lnTo>
                      <a:pt x="1150024" y="0"/>
                    </a:lnTo>
                    <a:cubicBezTo>
                      <a:pt x="1172369" y="0"/>
                      <a:pt x="1193799" y="8877"/>
                      <a:pt x="1209599" y="24677"/>
                    </a:cubicBezTo>
                    <a:cubicBezTo>
                      <a:pt x="1225400" y="40477"/>
                      <a:pt x="1234276" y="61907"/>
                      <a:pt x="1234276" y="84252"/>
                    </a:cubicBezTo>
                    <a:lnTo>
                      <a:pt x="1234276" y="186839"/>
                    </a:lnTo>
                    <a:cubicBezTo>
                      <a:pt x="1234276" y="209184"/>
                      <a:pt x="1225400" y="230614"/>
                      <a:pt x="1209599" y="246414"/>
                    </a:cubicBezTo>
                    <a:cubicBezTo>
                      <a:pt x="1193799" y="262214"/>
                      <a:pt x="1172369" y="271091"/>
                      <a:pt x="1150024" y="271091"/>
                    </a:cubicBezTo>
                    <a:lnTo>
                      <a:pt x="84252" y="271091"/>
                    </a:lnTo>
                    <a:cubicBezTo>
                      <a:pt x="61907" y="271091"/>
                      <a:pt x="40477" y="262214"/>
                      <a:pt x="24677" y="246414"/>
                    </a:cubicBezTo>
                    <a:cubicBezTo>
                      <a:pt x="8877" y="230614"/>
                      <a:pt x="0" y="209184"/>
                      <a:pt x="0" y="186839"/>
                    </a:cubicBezTo>
                    <a:lnTo>
                      <a:pt x="0" y="84252"/>
                    </a:lnTo>
                    <a:cubicBezTo>
                      <a:pt x="0" y="61907"/>
                      <a:pt x="8877" y="40477"/>
                      <a:pt x="24677" y="24677"/>
                    </a:cubicBezTo>
                    <a:cubicBezTo>
                      <a:pt x="40477" y="8877"/>
                      <a:pt x="61907" y="0"/>
                      <a:pt x="84252" y="0"/>
                    </a:cubicBezTo>
                    <a:close/>
                  </a:path>
                </a:pathLst>
              </a:custGeom>
              <a:solidFill>
                <a:srgbClr val="245095"/>
              </a:solidFill>
            </p:spPr>
          </p:sp>
          <p:sp>
            <p:nvSpPr>
              <p:cNvPr id="26" name="TextBox 26"/>
              <p:cNvSpPr txBox="1"/>
              <p:nvPr/>
            </p:nvSpPr>
            <p:spPr>
              <a:xfrm>
                <a:off x="0" y="-57150"/>
                <a:ext cx="1234276" cy="328241"/>
              </a:xfrm>
              <a:prstGeom prst="rect">
                <a:avLst/>
              </a:prstGeom>
            </p:spPr>
            <p:txBody>
              <a:bodyPr lIns="50800" tIns="50800" rIns="50800" bIns="50800" rtlCol="0" anchor="ctr"/>
              <a:lstStyle/>
              <a:p>
                <a:pPr algn="ctr">
                  <a:lnSpc>
                    <a:spcPts val="3643"/>
                  </a:lnSpc>
                </a:pPr>
                <a:endParaRPr/>
              </a:p>
            </p:txBody>
          </p:sp>
        </p:grpSp>
        <p:grpSp>
          <p:nvGrpSpPr>
            <p:cNvPr id="27" name="Group 27"/>
            <p:cNvGrpSpPr/>
            <p:nvPr/>
          </p:nvGrpSpPr>
          <p:grpSpPr>
            <a:xfrm>
              <a:off x="8090" y="0"/>
              <a:ext cx="1233863" cy="123386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30" name="Freeform 30"/>
            <p:cNvSpPr/>
            <p:nvPr/>
          </p:nvSpPr>
          <p:spPr>
            <a:xfrm>
              <a:off x="258578" y="363943"/>
              <a:ext cx="717699" cy="505977"/>
            </a:xfrm>
            <a:custGeom>
              <a:avLst/>
              <a:gdLst/>
              <a:ahLst/>
              <a:cxnLst/>
              <a:rect l="l" t="t" r="r" b="b"/>
              <a:pathLst>
                <a:path w="717699" h="505977">
                  <a:moveTo>
                    <a:pt x="0" y="0"/>
                  </a:moveTo>
                  <a:lnTo>
                    <a:pt x="717698" y="0"/>
                  </a:lnTo>
                  <a:lnTo>
                    <a:pt x="717698" y="505977"/>
                  </a:lnTo>
                  <a:lnTo>
                    <a:pt x="0" y="505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TextBox 31"/>
            <p:cNvSpPr txBox="1"/>
            <p:nvPr/>
          </p:nvSpPr>
          <p:spPr>
            <a:xfrm>
              <a:off x="1955103" y="722660"/>
              <a:ext cx="3484933" cy="622723"/>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Tipe Data</a:t>
              </a:r>
            </a:p>
          </p:txBody>
        </p:sp>
        <p:grpSp>
          <p:nvGrpSpPr>
            <p:cNvPr id="32" name="Group 32"/>
            <p:cNvGrpSpPr/>
            <p:nvPr/>
          </p:nvGrpSpPr>
          <p:grpSpPr>
            <a:xfrm>
              <a:off x="261644" y="7527782"/>
              <a:ext cx="6248523" cy="1372397"/>
              <a:chOff x="0" y="0"/>
              <a:chExt cx="1234276" cy="271091"/>
            </a:xfrm>
          </p:grpSpPr>
          <p:sp>
            <p:nvSpPr>
              <p:cNvPr id="33" name="Freeform 33"/>
              <p:cNvSpPr/>
              <p:nvPr/>
            </p:nvSpPr>
            <p:spPr>
              <a:xfrm>
                <a:off x="0" y="0"/>
                <a:ext cx="1234276" cy="271091"/>
              </a:xfrm>
              <a:custGeom>
                <a:avLst/>
                <a:gdLst/>
                <a:ahLst/>
                <a:cxnLst/>
                <a:rect l="l" t="t" r="r" b="b"/>
                <a:pathLst>
                  <a:path w="1234276" h="271091">
                    <a:moveTo>
                      <a:pt x="84252" y="0"/>
                    </a:moveTo>
                    <a:lnTo>
                      <a:pt x="1150024" y="0"/>
                    </a:lnTo>
                    <a:cubicBezTo>
                      <a:pt x="1172369" y="0"/>
                      <a:pt x="1193799" y="8877"/>
                      <a:pt x="1209599" y="24677"/>
                    </a:cubicBezTo>
                    <a:cubicBezTo>
                      <a:pt x="1225400" y="40477"/>
                      <a:pt x="1234276" y="61907"/>
                      <a:pt x="1234276" y="84252"/>
                    </a:cubicBezTo>
                    <a:lnTo>
                      <a:pt x="1234276" y="186839"/>
                    </a:lnTo>
                    <a:cubicBezTo>
                      <a:pt x="1234276" y="209184"/>
                      <a:pt x="1225400" y="230614"/>
                      <a:pt x="1209599" y="246414"/>
                    </a:cubicBezTo>
                    <a:cubicBezTo>
                      <a:pt x="1193799" y="262214"/>
                      <a:pt x="1172369" y="271091"/>
                      <a:pt x="1150024" y="271091"/>
                    </a:cubicBezTo>
                    <a:lnTo>
                      <a:pt x="84252" y="271091"/>
                    </a:lnTo>
                    <a:cubicBezTo>
                      <a:pt x="61907" y="271091"/>
                      <a:pt x="40477" y="262214"/>
                      <a:pt x="24677" y="246414"/>
                    </a:cubicBezTo>
                    <a:cubicBezTo>
                      <a:pt x="8877" y="230614"/>
                      <a:pt x="0" y="209184"/>
                      <a:pt x="0" y="186839"/>
                    </a:cubicBezTo>
                    <a:lnTo>
                      <a:pt x="0" y="84252"/>
                    </a:lnTo>
                    <a:cubicBezTo>
                      <a:pt x="0" y="61907"/>
                      <a:pt x="8877" y="40477"/>
                      <a:pt x="24677" y="24677"/>
                    </a:cubicBezTo>
                    <a:cubicBezTo>
                      <a:pt x="40477" y="8877"/>
                      <a:pt x="61907" y="0"/>
                      <a:pt x="84252" y="0"/>
                    </a:cubicBezTo>
                    <a:close/>
                  </a:path>
                </a:pathLst>
              </a:custGeom>
              <a:solidFill>
                <a:srgbClr val="245095"/>
              </a:solidFill>
            </p:spPr>
          </p:sp>
          <p:sp>
            <p:nvSpPr>
              <p:cNvPr id="34" name="TextBox 34"/>
              <p:cNvSpPr txBox="1"/>
              <p:nvPr/>
            </p:nvSpPr>
            <p:spPr>
              <a:xfrm>
                <a:off x="0" y="-57150"/>
                <a:ext cx="1234276" cy="328241"/>
              </a:xfrm>
              <a:prstGeom prst="rect">
                <a:avLst/>
              </a:prstGeom>
            </p:spPr>
            <p:txBody>
              <a:bodyPr lIns="50800" tIns="50800" rIns="50800" bIns="50800" rtlCol="0" anchor="ctr"/>
              <a:lstStyle/>
              <a:p>
                <a:pPr algn="ctr">
                  <a:lnSpc>
                    <a:spcPts val="3643"/>
                  </a:lnSpc>
                </a:pPr>
                <a:endParaRPr/>
              </a:p>
            </p:txBody>
          </p:sp>
        </p:grpSp>
        <p:grpSp>
          <p:nvGrpSpPr>
            <p:cNvPr id="35" name="Group 35"/>
            <p:cNvGrpSpPr/>
            <p:nvPr/>
          </p:nvGrpSpPr>
          <p:grpSpPr>
            <a:xfrm>
              <a:off x="0" y="7151385"/>
              <a:ext cx="1233863" cy="123386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38" name="Freeform 38"/>
            <p:cNvSpPr/>
            <p:nvPr/>
          </p:nvSpPr>
          <p:spPr>
            <a:xfrm>
              <a:off x="250488" y="7515328"/>
              <a:ext cx="717699" cy="505977"/>
            </a:xfrm>
            <a:custGeom>
              <a:avLst/>
              <a:gdLst/>
              <a:ahLst/>
              <a:cxnLst/>
              <a:rect l="l" t="t" r="r" b="b"/>
              <a:pathLst>
                <a:path w="717699" h="505977">
                  <a:moveTo>
                    <a:pt x="0" y="0"/>
                  </a:moveTo>
                  <a:lnTo>
                    <a:pt x="717698" y="0"/>
                  </a:lnTo>
                  <a:lnTo>
                    <a:pt x="717698" y="505977"/>
                  </a:lnTo>
                  <a:lnTo>
                    <a:pt x="0" y="5059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9" name="TextBox 39"/>
            <p:cNvSpPr txBox="1"/>
            <p:nvPr/>
          </p:nvSpPr>
          <p:spPr>
            <a:xfrm>
              <a:off x="1947013" y="7874044"/>
              <a:ext cx="3484933" cy="622723"/>
            </a:xfrm>
            <a:prstGeom prst="rect">
              <a:avLst/>
            </a:prstGeom>
          </p:spPr>
          <p:txBody>
            <a:bodyPr lIns="0" tIns="0" rIns="0" bIns="0" rtlCol="0" anchor="t">
              <a:spAutoFit/>
            </a:bodyPr>
            <a:lstStyle/>
            <a:p>
              <a:pPr algn="l">
                <a:lnSpc>
                  <a:spcPts val="3920"/>
                </a:lnSpc>
              </a:pPr>
              <a:r>
                <a:rPr lang="en-US" sz="2800" b="1">
                  <a:solidFill>
                    <a:srgbClr val="FFFFFF"/>
                  </a:solidFill>
                  <a:latin typeface="Open Sans Bold"/>
                  <a:ea typeface="Open Sans Bold"/>
                  <a:cs typeface="Open Sans Bold"/>
                  <a:sym typeface="Open Sans Bold"/>
                </a:rPr>
                <a:t>Jenis Data</a:t>
              </a:r>
            </a:p>
          </p:txBody>
        </p:sp>
      </p:grpSp>
      <p:sp>
        <p:nvSpPr>
          <p:cNvPr id="40" name="Freeform 40"/>
          <p:cNvSpPr/>
          <p:nvPr/>
        </p:nvSpPr>
        <p:spPr>
          <a:xfrm>
            <a:off x="1028700" y="3473066"/>
            <a:ext cx="10574976" cy="4097803"/>
          </a:xfrm>
          <a:custGeom>
            <a:avLst/>
            <a:gdLst/>
            <a:ahLst/>
            <a:cxnLst/>
            <a:rect l="l" t="t" r="r" b="b"/>
            <a:pathLst>
              <a:path w="10574976" h="4097803">
                <a:moveTo>
                  <a:pt x="0" y="0"/>
                </a:moveTo>
                <a:lnTo>
                  <a:pt x="10574976" y="0"/>
                </a:lnTo>
                <a:lnTo>
                  <a:pt x="10574976" y="4097803"/>
                </a:lnTo>
                <a:lnTo>
                  <a:pt x="0" y="4097803"/>
                </a:lnTo>
                <a:lnTo>
                  <a:pt x="0" y="0"/>
                </a:lnTo>
                <a:close/>
              </a:path>
            </a:pathLst>
          </a:custGeom>
          <a:blipFill>
            <a:blip r:embed="rId13"/>
            <a:stretch>
              <a:fillRect/>
            </a:stretch>
          </a:blipFill>
        </p:spPr>
      </p:sp>
      <p:sp>
        <p:nvSpPr>
          <p:cNvPr id="41" name="TextBox 41"/>
          <p:cNvSpPr txBox="1"/>
          <p:nvPr/>
        </p:nvSpPr>
        <p:spPr>
          <a:xfrm>
            <a:off x="2204189" y="895350"/>
            <a:ext cx="7336214" cy="1193800"/>
          </a:xfrm>
          <a:prstGeom prst="rect">
            <a:avLst/>
          </a:prstGeom>
        </p:spPr>
        <p:txBody>
          <a:bodyPr lIns="0" tIns="0" rIns="0" bIns="0" rtlCol="0" anchor="t">
            <a:spAutoFit/>
          </a:bodyPr>
          <a:lstStyle/>
          <a:p>
            <a:pPr algn="l">
              <a:lnSpc>
                <a:spcPts val="9799"/>
              </a:lnSpc>
            </a:pPr>
            <a:r>
              <a:rPr lang="en-US" sz="6999" b="1">
                <a:solidFill>
                  <a:srgbClr val="245095"/>
                </a:solidFill>
                <a:latin typeface="Open Sans Bold"/>
                <a:ea typeface="Open Sans Bold"/>
                <a:cs typeface="Open Sans Bold"/>
                <a:sym typeface="Open Sans Bold"/>
              </a:rPr>
              <a:t>PREPROCESSING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33420">
            <a:off x="15055334" y="6023342"/>
            <a:ext cx="3395188" cy="954897"/>
          </a:xfrm>
          <a:custGeom>
            <a:avLst/>
            <a:gdLst/>
            <a:ahLst/>
            <a:cxnLst/>
            <a:rect l="l" t="t" r="r" b="b"/>
            <a:pathLst>
              <a:path w="3395188" h="954897">
                <a:moveTo>
                  <a:pt x="0" y="0"/>
                </a:moveTo>
                <a:lnTo>
                  <a:pt x="3395188" y="0"/>
                </a:lnTo>
                <a:lnTo>
                  <a:pt x="3395188" y="954896"/>
                </a:lnTo>
                <a:lnTo>
                  <a:pt x="0" y="954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6067" y="0"/>
            <a:ext cx="1884362" cy="1884362"/>
          </a:xfrm>
          <a:custGeom>
            <a:avLst/>
            <a:gdLst/>
            <a:ahLst/>
            <a:cxnLst/>
            <a:rect l="l" t="t" r="r" b="b"/>
            <a:pathLst>
              <a:path w="1884362" h="1884362">
                <a:moveTo>
                  <a:pt x="0" y="1884362"/>
                </a:moveTo>
                <a:lnTo>
                  <a:pt x="1884363" y="1884362"/>
                </a:lnTo>
                <a:lnTo>
                  <a:pt x="1884363" y="0"/>
                </a:lnTo>
                <a:lnTo>
                  <a:pt x="0" y="0"/>
                </a:lnTo>
                <a:lnTo>
                  <a:pt x="0" y="1884362"/>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6509633" y="8402638"/>
            <a:ext cx="1778367" cy="1884362"/>
          </a:xfrm>
          <a:custGeom>
            <a:avLst/>
            <a:gdLst/>
            <a:ahLst/>
            <a:cxnLst/>
            <a:rect l="l" t="t" r="r" b="b"/>
            <a:pathLst>
              <a:path w="1778367" h="1884362">
                <a:moveTo>
                  <a:pt x="0" y="0"/>
                </a:moveTo>
                <a:lnTo>
                  <a:pt x="1778367" y="0"/>
                </a:lnTo>
                <a:lnTo>
                  <a:pt x="1778367" y="1884362"/>
                </a:lnTo>
                <a:lnTo>
                  <a:pt x="0" y="18843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9">
              <a:extLst>
                <a:ext uri="{96DAC541-7B7A-43D3-8B79-37D633B846F1}">
                  <asvg:svgBlip xmlns:asvg="http://schemas.microsoft.com/office/drawing/2016/SVG/main" r:embed="rId10"/>
                </a:ext>
              </a:extLst>
            </a:blip>
            <a:stretch>
              <a:fillRect l="-10767" t="-45011" r="-34243"/>
            </a:stretch>
          </a:blipFill>
        </p:spPr>
      </p:sp>
      <p:sp>
        <p:nvSpPr>
          <p:cNvPr id="6" name="Freeform 6"/>
          <p:cNvSpPr/>
          <p:nvPr/>
        </p:nvSpPr>
        <p:spPr>
          <a:xfrm flipH="1">
            <a:off x="-3299792" y="995781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9">
              <a:extLst>
                <a:ext uri="{96DAC541-7B7A-43D3-8B79-37D633B846F1}">
                  <asvg:svgBlip xmlns:asvg="http://schemas.microsoft.com/office/drawing/2016/SVG/main" r:embed="rId10"/>
                </a:ext>
              </a:extLst>
            </a:blip>
            <a:stretch>
              <a:fillRect l="-10767" t="-45011" r="-34243"/>
            </a:stretch>
          </a:blipFill>
        </p:spPr>
      </p:sp>
      <p:sp>
        <p:nvSpPr>
          <p:cNvPr id="7" name="Freeform 7"/>
          <p:cNvSpPr/>
          <p:nvPr/>
        </p:nvSpPr>
        <p:spPr>
          <a:xfrm>
            <a:off x="3204000" y="3542502"/>
            <a:ext cx="11880000" cy="3771900"/>
          </a:xfrm>
          <a:custGeom>
            <a:avLst/>
            <a:gdLst/>
            <a:ahLst/>
            <a:cxnLst/>
            <a:rect l="l" t="t" r="r" b="b"/>
            <a:pathLst>
              <a:path w="11880000" h="3771900">
                <a:moveTo>
                  <a:pt x="0" y="0"/>
                </a:moveTo>
                <a:lnTo>
                  <a:pt x="11880000" y="0"/>
                </a:lnTo>
                <a:lnTo>
                  <a:pt x="11880000" y="3771900"/>
                </a:lnTo>
                <a:lnTo>
                  <a:pt x="0" y="3771900"/>
                </a:lnTo>
                <a:lnTo>
                  <a:pt x="0" y="0"/>
                </a:lnTo>
                <a:close/>
              </a:path>
            </a:pathLst>
          </a:custGeom>
          <a:blipFill>
            <a:blip r:embed="rId11"/>
            <a:stretch>
              <a:fillRect/>
            </a:stretch>
          </a:blipFill>
        </p:spPr>
      </p:sp>
      <p:sp>
        <p:nvSpPr>
          <p:cNvPr id="8" name="Freeform 8"/>
          <p:cNvSpPr/>
          <p:nvPr/>
        </p:nvSpPr>
        <p:spPr>
          <a:xfrm>
            <a:off x="3204000" y="7831138"/>
            <a:ext cx="2915761" cy="1304803"/>
          </a:xfrm>
          <a:custGeom>
            <a:avLst/>
            <a:gdLst/>
            <a:ahLst/>
            <a:cxnLst/>
            <a:rect l="l" t="t" r="r" b="b"/>
            <a:pathLst>
              <a:path w="2915761" h="1304803">
                <a:moveTo>
                  <a:pt x="0" y="0"/>
                </a:moveTo>
                <a:lnTo>
                  <a:pt x="2915761" y="0"/>
                </a:lnTo>
                <a:lnTo>
                  <a:pt x="2915761" y="1304803"/>
                </a:lnTo>
                <a:lnTo>
                  <a:pt x="0" y="1304803"/>
                </a:lnTo>
                <a:lnTo>
                  <a:pt x="0" y="0"/>
                </a:lnTo>
                <a:close/>
              </a:path>
            </a:pathLst>
          </a:custGeom>
          <a:blipFill>
            <a:blip r:embed="rId12"/>
            <a:stretch>
              <a:fillRect/>
            </a:stretch>
          </a:blipFill>
        </p:spPr>
      </p:sp>
      <p:sp>
        <p:nvSpPr>
          <p:cNvPr id="9" name="TextBox 9"/>
          <p:cNvSpPr txBox="1"/>
          <p:nvPr/>
        </p:nvSpPr>
        <p:spPr>
          <a:xfrm>
            <a:off x="2204189" y="895350"/>
            <a:ext cx="7336214" cy="1193800"/>
          </a:xfrm>
          <a:prstGeom prst="rect">
            <a:avLst/>
          </a:prstGeom>
        </p:spPr>
        <p:txBody>
          <a:bodyPr lIns="0" tIns="0" rIns="0" bIns="0" rtlCol="0" anchor="t">
            <a:spAutoFit/>
          </a:bodyPr>
          <a:lstStyle/>
          <a:p>
            <a:pPr algn="l">
              <a:lnSpc>
                <a:spcPts val="9799"/>
              </a:lnSpc>
            </a:pPr>
            <a:r>
              <a:rPr lang="en-US" sz="6999" b="1">
                <a:solidFill>
                  <a:srgbClr val="245095"/>
                </a:solidFill>
                <a:latin typeface="Open Sans Bold"/>
                <a:ea typeface="Open Sans Bold"/>
                <a:cs typeface="Open Sans Bold"/>
                <a:sym typeface="Open Sans Bold"/>
              </a:rPr>
              <a:t>PREPROCESSING</a:t>
            </a:r>
          </a:p>
        </p:txBody>
      </p:sp>
      <p:grpSp>
        <p:nvGrpSpPr>
          <p:cNvPr id="10" name="Group 10"/>
          <p:cNvGrpSpPr/>
          <p:nvPr/>
        </p:nvGrpSpPr>
        <p:grpSpPr>
          <a:xfrm>
            <a:off x="11395520" y="2358138"/>
            <a:ext cx="3688480" cy="803346"/>
            <a:chOff x="0" y="0"/>
            <a:chExt cx="4917973" cy="1071129"/>
          </a:xfrm>
        </p:grpSpPr>
        <p:sp>
          <p:nvSpPr>
            <p:cNvPr id="11" name="TextBox 11"/>
            <p:cNvSpPr txBox="1"/>
            <p:nvPr/>
          </p:nvSpPr>
          <p:spPr>
            <a:xfrm>
              <a:off x="0" y="-57150"/>
              <a:ext cx="4917973" cy="622699"/>
            </a:xfrm>
            <a:prstGeom prst="rect">
              <a:avLst/>
            </a:prstGeom>
          </p:spPr>
          <p:txBody>
            <a:bodyPr lIns="0" tIns="0" rIns="0" bIns="0" rtlCol="0" anchor="t">
              <a:spAutoFit/>
            </a:bodyPr>
            <a:lstStyle/>
            <a:p>
              <a:pPr algn="r">
                <a:lnSpc>
                  <a:spcPts val="3920"/>
                </a:lnSpc>
              </a:pPr>
              <a:r>
                <a:rPr lang="en-US" sz="2800" b="1">
                  <a:solidFill>
                    <a:srgbClr val="0F3460"/>
                  </a:solidFill>
                  <a:latin typeface="Open Sans Bold"/>
                  <a:ea typeface="Open Sans Bold"/>
                  <a:cs typeface="Open Sans Bold"/>
                  <a:sym typeface="Open Sans Bold"/>
                </a:rPr>
                <a:t>FITUR NUMERIK</a:t>
              </a:r>
            </a:p>
          </p:txBody>
        </p:sp>
        <p:sp>
          <p:nvSpPr>
            <p:cNvPr id="12" name="TextBox 12"/>
            <p:cNvSpPr txBox="1"/>
            <p:nvPr/>
          </p:nvSpPr>
          <p:spPr>
            <a:xfrm>
              <a:off x="0" y="621337"/>
              <a:ext cx="4917973" cy="449791"/>
            </a:xfrm>
            <a:prstGeom prst="rect">
              <a:avLst/>
            </a:prstGeom>
          </p:spPr>
          <p:txBody>
            <a:bodyPr lIns="0" tIns="0" rIns="0" bIns="0" rtlCol="0" anchor="t">
              <a:spAutoFit/>
            </a:bodyPr>
            <a:lstStyle/>
            <a:p>
              <a:pPr algn="r">
                <a:lnSpc>
                  <a:spcPts val="2800"/>
                </a:lnSpc>
              </a:pPr>
              <a:r>
                <a:rPr lang="en-US" sz="2000">
                  <a:solidFill>
                    <a:srgbClr val="000000"/>
                  </a:solidFill>
                  <a:latin typeface="Open Sans"/>
                  <a:ea typeface="Open Sans"/>
                  <a:cs typeface="Open Sans"/>
                  <a:sym typeface="Open Sans"/>
                </a:rPr>
                <a:t>Analisis Statistik Deskriptif</a:t>
              </a:r>
            </a:p>
          </p:txBody>
        </p:sp>
      </p:grpSp>
      <p:grpSp>
        <p:nvGrpSpPr>
          <p:cNvPr id="13" name="Group 13"/>
          <p:cNvGrpSpPr/>
          <p:nvPr/>
        </p:nvGrpSpPr>
        <p:grpSpPr>
          <a:xfrm>
            <a:off x="6529336" y="8081857"/>
            <a:ext cx="3688480" cy="803364"/>
            <a:chOff x="0" y="0"/>
            <a:chExt cx="4917973" cy="1071153"/>
          </a:xfrm>
        </p:grpSpPr>
        <p:sp>
          <p:nvSpPr>
            <p:cNvPr id="14" name="TextBox 14"/>
            <p:cNvSpPr txBox="1"/>
            <p:nvPr/>
          </p:nvSpPr>
          <p:spPr>
            <a:xfrm>
              <a:off x="0" y="-57150"/>
              <a:ext cx="4917973" cy="622723"/>
            </a:xfrm>
            <a:prstGeom prst="rect">
              <a:avLst/>
            </a:prstGeom>
          </p:spPr>
          <p:txBody>
            <a:bodyPr lIns="0" tIns="0" rIns="0" bIns="0" rtlCol="0" anchor="t">
              <a:spAutoFit/>
            </a:bodyPr>
            <a:lstStyle/>
            <a:p>
              <a:pPr algn="l">
                <a:lnSpc>
                  <a:spcPts val="3920"/>
                </a:lnSpc>
              </a:pPr>
              <a:r>
                <a:rPr lang="en-US" sz="2800" b="1">
                  <a:solidFill>
                    <a:srgbClr val="0F3460"/>
                  </a:solidFill>
                  <a:latin typeface="Open Sans Bold"/>
                  <a:ea typeface="Open Sans Bold"/>
                  <a:cs typeface="Open Sans Bold"/>
                  <a:sym typeface="Open Sans Bold"/>
                </a:rPr>
                <a:t>FITUR KATEGORIKAL</a:t>
              </a:r>
            </a:p>
          </p:txBody>
        </p:sp>
        <p:sp>
          <p:nvSpPr>
            <p:cNvPr id="15" name="TextBox 15"/>
            <p:cNvSpPr txBox="1"/>
            <p:nvPr/>
          </p:nvSpPr>
          <p:spPr>
            <a:xfrm>
              <a:off x="0" y="621361"/>
              <a:ext cx="4917973" cy="449791"/>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Pemeriksaan Nilai Unik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1821</Words>
  <Application>Microsoft Office PowerPoint</Application>
  <PresentationFormat>Custom</PresentationFormat>
  <Paragraphs>210</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Open Sans Hebrew</vt:lpstr>
      <vt:lpstr>Calibri</vt:lpstr>
      <vt:lpstr>Open Sans</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Sidang Tugas Akhir 2</dc:title>
  <cp:lastModifiedBy>LENOVO LEGION 5 Pro-L2ID</cp:lastModifiedBy>
  <cp:revision>16</cp:revision>
  <dcterms:created xsi:type="dcterms:W3CDTF">2006-08-16T00:00:00Z</dcterms:created>
  <dcterms:modified xsi:type="dcterms:W3CDTF">2025-07-23T01:30:45Z</dcterms:modified>
  <dc:identifier>DAGtiATRbP0</dc:identifier>
</cp:coreProperties>
</file>